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2" r:id="rId2"/>
    <p:sldId id="276" r:id="rId3"/>
    <p:sldId id="283" r:id="rId4"/>
    <p:sldId id="284" r:id="rId5"/>
  </p:sldIdLst>
  <p:sldSz cx="18288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70" autoAdjust="0"/>
  </p:normalViewPr>
  <p:slideViewPr>
    <p:cSldViewPr>
      <p:cViewPr varScale="1">
        <p:scale>
          <a:sx n="63" d="100"/>
          <a:sy n="63" d="100"/>
        </p:scale>
        <p:origin x="-1194" y="-126"/>
      </p:cViewPr>
      <p:guideLst>
        <p:guide orient="horz" pos="4320"/>
        <p:guide pos="5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700EA-5CD3-46CD-BF2D-BABF256B2453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C4247-1962-4F44-944E-C0CAD00A8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54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C4247-1962-4F44-944E-C0CAD00A8D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89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C4247-1962-4F44-944E-C0CAD00A8D0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89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260851"/>
            <a:ext cx="155448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7772400"/>
            <a:ext cx="128016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40B6-6548-4F95-89D2-9A376237266F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D5D3-60A6-4EC0-B8E2-0F6A9947A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40B6-6548-4F95-89D2-9A376237266F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D5D3-60A6-4EC0-B8E2-0F6A9947A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1098550"/>
            <a:ext cx="82296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098550"/>
            <a:ext cx="243840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40B6-6548-4F95-89D2-9A376237266F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D5D3-60A6-4EC0-B8E2-0F6A9947A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40B6-6548-4F95-89D2-9A376237266F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D5D3-60A6-4EC0-B8E2-0F6A9947A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8813801"/>
            <a:ext cx="15544800" cy="2724150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5813427"/>
            <a:ext cx="15544800" cy="3000374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40B6-6548-4F95-89D2-9A376237266F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D5D3-60A6-4EC0-B8E2-0F6A9947A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6400801"/>
            <a:ext cx="16306800" cy="18103850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440400" y="6400801"/>
            <a:ext cx="16306800" cy="18103850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40B6-6548-4F95-89D2-9A376237266F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D5D3-60A6-4EC0-B8E2-0F6A9947A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49276"/>
            <a:ext cx="164592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070226"/>
            <a:ext cx="8080376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349750"/>
            <a:ext cx="8080376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1" y="3070226"/>
            <a:ext cx="8083550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1" y="4349750"/>
            <a:ext cx="8083550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40B6-6548-4F95-89D2-9A376237266F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D5D3-60A6-4EC0-B8E2-0F6A9947A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40B6-6548-4F95-89D2-9A376237266F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D5D3-60A6-4EC0-B8E2-0F6A9947A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40B6-6548-4F95-89D2-9A376237266F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D5D3-60A6-4EC0-B8E2-0F6A9947A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46100"/>
            <a:ext cx="6016626" cy="232410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546101"/>
            <a:ext cx="10223500" cy="11706226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2870201"/>
            <a:ext cx="6016626" cy="9382126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40B6-6548-4F95-89D2-9A376237266F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D5D3-60A6-4EC0-B8E2-0F6A9947A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9601200"/>
            <a:ext cx="10972800" cy="1133476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1225550"/>
            <a:ext cx="10972800" cy="822960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10734676"/>
            <a:ext cx="10972800" cy="1609724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40B6-6548-4F95-89D2-9A376237266F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D5D3-60A6-4EC0-B8E2-0F6A9947A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49276"/>
            <a:ext cx="16459200" cy="2286000"/>
          </a:xfrm>
          <a:prstGeom prst="rect">
            <a:avLst/>
          </a:prstGeom>
        </p:spPr>
        <p:txBody>
          <a:bodyPr vert="horz" lIns="182880" tIns="91440" rIns="182880" bIns="9144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200401"/>
            <a:ext cx="16459200" cy="9051926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12712701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040B6-6548-4F95-89D2-9A376237266F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12712701"/>
            <a:ext cx="5791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12712701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9D5D3-60A6-4EC0-B8E2-0F6A9947A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800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182880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eaLnBrk="1" latinLnBrk="0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Box 104"/>
          <p:cNvSpPr txBox="1"/>
          <p:nvPr/>
        </p:nvSpPr>
        <p:spPr>
          <a:xfrm>
            <a:off x="8074419" y="6937653"/>
            <a:ext cx="109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cap="small" dirty="0" smtClean="0">
                <a:latin typeface="Iskoola Pota" pitchFamily="34" charset="0"/>
                <a:cs typeface="Iskoola Pota" pitchFamily="34" charset="0"/>
              </a:rPr>
              <a:t>Cars</a:t>
            </a:r>
            <a:endParaRPr lang="en-US" sz="28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1582400" y="5311140"/>
            <a:ext cx="1246753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Toyota</a:t>
            </a:r>
            <a:endParaRPr lang="en-US" sz="2200" b="1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1658600" y="5768340"/>
            <a:ext cx="94449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Ford</a:t>
            </a:r>
            <a:endParaRPr lang="en-US" sz="2200" b="1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1582400" y="4853940"/>
            <a:ext cx="1189749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Honda</a:t>
            </a:r>
            <a:endParaRPr lang="en-US" sz="2200" b="1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110" name="Straight Connector 109"/>
          <p:cNvCxnSpPr>
            <a:stCxn id="120" idx="3"/>
            <a:endCxn id="108" idx="1"/>
          </p:cNvCxnSpPr>
          <p:nvPr/>
        </p:nvCxnSpPr>
        <p:spPr>
          <a:xfrm flipV="1">
            <a:off x="11123758" y="5069384"/>
            <a:ext cx="458642" cy="609600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20" idx="3"/>
            <a:endCxn id="106" idx="1"/>
          </p:cNvCxnSpPr>
          <p:nvPr/>
        </p:nvCxnSpPr>
        <p:spPr>
          <a:xfrm flipV="1">
            <a:off x="11123758" y="5526584"/>
            <a:ext cx="458642" cy="152400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9753600" y="6073140"/>
            <a:ext cx="1633782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American</a:t>
            </a:r>
            <a:endParaRPr lang="en-US" sz="2200" b="1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119" name="Straight Connector 118"/>
          <p:cNvCxnSpPr>
            <a:stCxn id="105" idx="3"/>
            <a:endCxn id="118" idx="1"/>
          </p:cNvCxnSpPr>
          <p:nvPr/>
        </p:nvCxnSpPr>
        <p:spPr>
          <a:xfrm flipV="1">
            <a:off x="9164782" y="6288584"/>
            <a:ext cx="588818" cy="910679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9677400" y="5463540"/>
            <a:ext cx="144635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Japanese</a:t>
            </a:r>
            <a:endParaRPr lang="en-US" sz="2200" b="1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121" name="Straight Connector 120"/>
          <p:cNvCxnSpPr>
            <a:stCxn id="105" idx="3"/>
            <a:endCxn id="120" idx="1"/>
          </p:cNvCxnSpPr>
          <p:nvPr/>
        </p:nvCxnSpPr>
        <p:spPr>
          <a:xfrm flipV="1">
            <a:off x="9164782" y="5678984"/>
            <a:ext cx="512618" cy="1520279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18" idx="3"/>
            <a:endCxn id="107" idx="1"/>
          </p:cNvCxnSpPr>
          <p:nvPr/>
        </p:nvCxnSpPr>
        <p:spPr>
          <a:xfrm flipV="1">
            <a:off x="11387382" y="5983784"/>
            <a:ext cx="271218" cy="304800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118" idx="3"/>
            <a:endCxn id="124" idx="1"/>
          </p:cNvCxnSpPr>
          <p:nvPr/>
        </p:nvCxnSpPr>
        <p:spPr>
          <a:xfrm>
            <a:off x="11387382" y="6288584"/>
            <a:ext cx="245818" cy="63500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11633200" y="6136640"/>
            <a:ext cx="1107996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Chevy</a:t>
            </a:r>
            <a:endParaRPr lang="en-US" sz="2200" b="1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9967499" y="7844648"/>
            <a:ext cx="1015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Body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282757" y="7858073"/>
            <a:ext cx="1367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Chassis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8002362" y="7853659"/>
            <a:ext cx="1316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Engine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29" name="Left Brace 128"/>
          <p:cNvSpPr/>
          <p:nvPr/>
        </p:nvSpPr>
        <p:spPr>
          <a:xfrm rot="5400000">
            <a:off x="8344662" y="4797552"/>
            <a:ext cx="728285" cy="5975788"/>
          </a:xfrm>
          <a:prstGeom prst="leftBrace">
            <a:avLst>
              <a:gd name="adj1" fmla="val 42717"/>
              <a:gd name="adj2" fmla="val 4999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 b="1"/>
          </a:p>
        </p:txBody>
      </p:sp>
      <p:sp>
        <p:nvSpPr>
          <p:cNvPr id="130" name="Left Bracket 129"/>
          <p:cNvSpPr/>
          <p:nvPr/>
        </p:nvSpPr>
        <p:spPr>
          <a:xfrm rot="16200000">
            <a:off x="8612080" y="5309660"/>
            <a:ext cx="181629" cy="5975789"/>
          </a:xfrm>
          <a:prstGeom prst="leftBracket">
            <a:avLst>
              <a:gd name="adj" fmla="val 5295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 b="1"/>
          </a:p>
        </p:txBody>
      </p:sp>
      <p:sp>
        <p:nvSpPr>
          <p:cNvPr id="131" name="TextBox 130"/>
          <p:cNvSpPr txBox="1"/>
          <p:nvPr/>
        </p:nvSpPr>
        <p:spPr>
          <a:xfrm>
            <a:off x="4928340" y="4168140"/>
            <a:ext cx="1906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Fuel</a:t>
            </a:r>
            <a:b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</a:b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Efficiency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400550" y="5292090"/>
            <a:ext cx="22284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Safety In</a:t>
            </a:r>
          </a:p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An Accident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7440650" y="5463540"/>
            <a:ext cx="11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«</a:t>
            </a:r>
            <a:r>
              <a:rPr lang="en-US" sz="2400" b="1" i="1" cap="small" dirty="0" smtClean="0">
                <a:latin typeface="Iskoola Pota" pitchFamily="34" charset="0"/>
                <a:cs typeface="Iskoola Pota" pitchFamily="34" charset="0"/>
              </a:rPr>
              <a:t>Size</a:t>
            </a: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»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135" name="Straight Connector 134"/>
          <p:cNvCxnSpPr>
            <a:stCxn id="134" idx="1"/>
            <a:endCxn id="132" idx="3"/>
          </p:cNvCxnSpPr>
          <p:nvPr/>
        </p:nvCxnSpPr>
        <p:spPr>
          <a:xfrm flipH="1">
            <a:off x="6629045" y="5694373"/>
            <a:ext cx="811605" cy="13216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31" idx="3"/>
            <a:endCxn id="134" idx="1"/>
          </p:cNvCxnSpPr>
          <p:nvPr/>
        </p:nvCxnSpPr>
        <p:spPr>
          <a:xfrm>
            <a:off x="6834632" y="4583639"/>
            <a:ext cx="606018" cy="1110734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05" idx="1"/>
            <a:endCxn id="134" idx="2"/>
          </p:cNvCxnSpPr>
          <p:nvPr/>
        </p:nvCxnSpPr>
        <p:spPr>
          <a:xfrm flipH="1" flipV="1">
            <a:off x="8005068" y="5925205"/>
            <a:ext cx="69351" cy="1274058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11823700" y="7547253"/>
            <a:ext cx="1130439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Truck</a:t>
            </a:r>
            <a:endParaRPr lang="en-US" sz="2200" b="1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140" name="Straight Connector 139"/>
          <p:cNvCxnSpPr>
            <a:stCxn id="125" idx="3"/>
            <a:endCxn id="138" idx="1"/>
          </p:cNvCxnSpPr>
          <p:nvPr/>
        </p:nvCxnSpPr>
        <p:spPr>
          <a:xfrm flipV="1">
            <a:off x="10982521" y="7762697"/>
            <a:ext cx="841179" cy="312784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125" idx="3"/>
            <a:endCxn id="142" idx="1"/>
          </p:cNvCxnSpPr>
          <p:nvPr/>
        </p:nvCxnSpPr>
        <p:spPr>
          <a:xfrm>
            <a:off x="10982521" y="8075481"/>
            <a:ext cx="904679" cy="219703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11887200" y="8079740"/>
            <a:ext cx="80983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SUV</a:t>
            </a:r>
            <a:endParaRPr lang="en-US" sz="2200" b="1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43" name="Left Brace 142"/>
          <p:cNvSpPr/>
          <p:nvPr/>
        </p:nvSpPr>
        <p:spPr>
          <a:xfrm rot="5400000">
            <a:off x="8239125" y="5701667"/>
            <a:ext cx="876301" cy="5962649"/>
          </a:xfrm>
          <a:prstGeom prst="leftBrace">
            <a:avLst>
              <a:gd name="adj1" fmla="val 42717"/>
              <a:gd name="adj2" fmla="val 4999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 b="1"/>
          </a:p>
        </p:txBody>
      </p:sp>
      <p:sp>
        <p:nvSpPr>
          <p:cNvPr id="144" name="TextBox 143"/>
          <p:cNvSpPr txBox="1"/>
          <p:nvPr/>
        </p:nvSpPr>
        <p:spPr>
          <a:xfrm>
            <a:off x="9954041" y="8684150"/>
            <a:ext cx="11256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Spark</a:t>
            </a:r>
            <a:b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</a:b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Plugs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6307713" y="8697575"/>
            <a:ext cx="12490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Crank</a:t>
            </a:r>
            <a:b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</a:b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Shaft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855853" y="8693161"/>
            <a:ext cx="1693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Cylinder</a:t>
            </a:r>
            <a:b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</a:b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Block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49" name="Left Bracket 148"/>
          <p:cNvSpPr/>
          <p:nvPr/>
        </p:nvSpPr>
        <p:spPr>
          <a:xfrm rot="16200000">
            <a:off x="8534401" y="6416038"/>
            <a:ext cx="266699" cy="5943602"/>
          </a:xfrm>
          <a:prstGeom prst="leftBracket">
            <a:avLst>
              <a:gd name="adj" fmla="val 5295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 b="1"/>
          </a:p>
        </p:txBody>
      </p:sp>
      <p:cxnSp>
        <p:nvCxnSpPr>
          <p:cNvPr id="150" name="Straight Connector 149"/>
          <p:cNvCxnSpPr>
            <a:stCxn id="127" idx="1"/>
            <a:endCxn id="151" idx="2"/>
          </p:cNvCxnSpPr>
          <p:nvPr/>
        </p:nvCxnSpPr>
        <p:spPr>
          <a:xfrm flipH="1" flipV="1">
            <a:off x="6533920" y="7373005"/>
            <a:ext cx="1468442" cy="711487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5295440" y="6911340"/>
            <a:ext cx="2476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«</a:t>
            </a:r>
            <a:r>
              <a:rPr lang="en-US" sz="2400" b="1" i="1" cap="small" dirty="0" smtClean="0">
                <a:latin typeface="Iskoola Pota" pitchFamily="34" charset="0"/>
                <a:cs typeface="Iskoola Pota" pitchFamily="34" charset="0"/>
              </a:rPr>
              <a:t>Horsepower</a:t>
            </a: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»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011004" y="6212840"/>
            <a:ext cx="1040671" cy="469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Price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153" name="Straight Connector 152"/>
          <p:cNvCxnSpPr>
            <a:stCxn id="151" idx="0"/>
            <a:endCxn id="152" idx="2"/>
          </p:cNvCxnSpPr>
          <p:nvPr/>
        </p:nvCxnSpPr>
        <p:spPr>
          <a:xfrm flipH="1" flipV="1">
            <a:off x="6531340" y="6682740"/>
            <a:ext cx="2580" cy="228600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9928141" y="6911340"/>
            <a:ext cx="255069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Diesel/</a:t>
            </a:r>
            <a:r>
              <a:rPr lang="en-US" sz="2200" b="1" u="sng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Gasoline</a:t>
            </a:r>
            <a:endParaRPr lang="en-US" sz="2200" b="1" u="sng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156" name="Straight Connector 155"/>
          <p:cNvCxnSpPr>
            <a:stCxn id="127" idx="3"/>
            <a:endCxn id="155" idx="2"/>
          </p:cNvCxnSpPr>
          <p:nvPr/>
        </p:nvCxnSpPr>
        <p:spPr>
          <a:xfrm flipV="1">
            <a:off x="9318749" y="7342227"/>
            <a:ext cx="1884741" cy="742265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V="1">
            <a:off x="6972300" y="4949190"/>
            <a:ext cx="228600" cy="209550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ounded Rectangle 157"/>
          <p:cNvSpPr/>
          <p:nvPr/>
        </p:nvSpPr>
        <p:spPr>
          <a:xfrm>
            <a:off x="2740991" y="1375758"/>
            <a:ext cx="12803809" cy="20116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Box 158"/>
          <p:cNvSpPr txBox="1"/>
          <p:nvPr/>
        </p:nvSpPr>
        <p:spPr>
          <a:xfrm>
            <a:off x="2971800" y="1619548"/>
            <a:ext cx="41605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	Positive Assoc</a:t>
            </a:r>
          </a:p>
          <a:p>
            <a:pPr>
              <a:tabLst>
                <a:tab pos="1381125" algn="l"/>
                <a:tab pos="1436688" algn="l"/>
              </a:tabLst>
            </a:pPr>
            <a:endParaRPr lang="en-US" sz="1200" b="1" dirty="0" smtClean="0">
              <a:latin typeface="Iskoola Pota" pitchFamily="34" charset="0"/>
              <a:cs typeface="Iskoola Pota" pitchFamily="34" charset="0"/>
            </a:endParaRP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</a:t>
            </a: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Negative </a:t>
            </a:r>
            <a:r>
              <a:rPr lang="en-US" sz="2400" b="1" cap="small" dirty="0" err="1" smtClean="0">
                <a:latin typeface="Iskoola Pota" pitchFamily="34" charset="0"/>
                <a:cs typeface="Iskoola Pota" pitchFamily="34" charset="0"/>
              </a:rPr>
              <a:t>Assoc</a:t>
            </a:r>
            <a:endParaRPr lang="en-US" sz="2400" b="1" cap="small" dirty="0" smtClean="0">
              <a:latin typeface="Iskoola Pota" pitchFamily="34" charset="0"/>
              <a:cs typeface="Iskoola Pota" pitchFamily="34" charset="0"/>
            </a:endParaRP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1200" b="1" dirty="0" smtClean="0">
                <a:latin typeface="Iskoola Pota" pitchFamily="34" charset="0"/>
                <a:cs typeface="Iskoola Pota" pitchFamily="34" charset="0"/>
              </a:rPr>
              <a:t>     </a:t>
            </a:r>
            <a:r>
              <a:rPr lang="en-US" sz="1200" b="1" cap="small" dirty="0" smtClean="0">
                <a:latin typeface="Iskoola Pota" pitchFamily="34" charset="0"/>
                <a:cs typeface="Iskoola Pota" pitchFamily="34" charset="0"/>
              </a:rPr>
              <a:t>         	</a:t>
            </a: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</a:t>
            </a: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Empirical Equiv</a:t>
            </a: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 </a:t>
            </a:r>
            <a:r>
              <a:rPr lang="en-US" sz="1600" b="1" cap="small" dirty="0" smtClean="0">
                <a:latin typeface="Iskoola Pota" pitchFamily="34" charset="0"/>
                <a:cs typeface="Iskoola Pota" pitchFamily="34" charset="0"/>
              </a:rPr>
              <a:t>  </a:t>
            </a:r>
            <a:endParaRPr lang="en-US" sz="2400" b="1" cap="small" dirty="0" smtClean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1585460" y="1371600"/>
            <a:ext cx="39565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381125" algn="l"/>
                <a:tab pos="1436688" algn="l"/>
              </a:tabLst>
            </a:pPr>
            <a:r>
              <a:rPr lang="en-US" sz="1200" b="1" dirty="0" smtClean="0">
                <a:latin typeface="Iskoola Pota" pitchFamily="34" charset="0"/>
                <a:cs typeface="Iskoola Pota" pitchFamily="34" charset="0"/>
              </a:rPr>
              <a:t>   </a:t>
            </a:r>
            <a:r>
              <a:rPr lang="en-US" sz="1200" b="1" cap="small" dirty="0" smtClean="0">
                <a:latin typeface="Iskoola Pota" pitchFamily="34" charset="0"/>
                <a:cs typeface="Iskoola Pota" pitchFamily="34" charset="0"/>
              </a:rPr>
              <a:t>        	</a:t>
            </a: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</a:t>
            </a: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Fundamental</a:t>
            </a:r>
            <a:b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</a:b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	Elements</a:t>
            </a: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1200" b="1" cap="small" dirty="0">
                <a:latin typeface="Iskoola Pota" pitchFamily="34" charset="0"/>
                <a:cs typeface="Iskoola Pota" pitchFamily="34" charset="0"/>
              </a:rPr>
              <a:t>	</a:t>
            </a:r>
            <a:endParaRPr lang="en-US" sz="1200" b="1" cap="small" dirty="0" smtClean="0">
              <a:latin typeface="Iskoola Pota" pitchFamily="34" charset="0"/>
              <a:cs typeface="Iskoola Pota" pitchFamily="34" charset="0"/>
            </a:endParaRP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</a:t>
            </a: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Varieties Or</a:t>
            </a:r>
            <a:b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</a:b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	Examples</a:t>
            </a:r>
          </a:p>
        </p:txBody>
      </p:sp>
      <p:sp>
        <p:nvSpPr>
          <p:cNvPr id="161" name="Left Brace 160"/>
          <p:cNvSpPr/>
          <p:nvPr/>
        </p:nvSpPr>
        <p:spPr>
          <a:xfrm rot="5400000">
            <a:off x="12158110" y="1200597"/>
            <a:ext cx="222804" cy="1024344"/>
          </a:xfrm>
          <a:prstGeom prst="leftBrace">
            <a:avLst>
              <a:gd name="adj1" fmla="val 42717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162" name="Straight Connector 161"/>
          <p:cNvCxnSpPr>
            <a:stCxn id="167" idx="3"/>
            <a:endCxn id="209" idx="1"/>
          </p:cNvCxnSpPr>
          <p:nvPr/>
        </p:nvCxnSpPr>
        <p:spPr>
          <a:xfrm>
            <a:off x="3531771" y="1833750"/>
            <a:ext cx="281465" cy="446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11842791" y="1734717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A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12349440" y="1734717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B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65" name="Left Bracket 164"/>
          <p:cNvSpPr/>
          <p:nvPr/>
        </p:nvSpPr>
        <p:spPr>
          <a:xfrm rot="16200000">
            <a:off x="12125422" y="1516571"/>
            <a:ext cx="290214" cy="1069403"/>
          </a:xfrm>
          <a:prstGeom prst="leftBracket">
            <a:avLst>
              <a:gd name="adj" fmla="val 5295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7" name="TextBox 166"/>
          <p:cNvSpPr txBox="1"/>
          <p:nvPr/>
        </p:nvSpPr>
        <p:spPr>
          <a:xfrm>
            <a:off x="3097037" y="1602917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A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3813236" y="1607382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B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210" name="Straight Connector 209"/>
          <p:cNvCxnSpPr>
            <a:stCxn id="212" idx="3"/>
            <a:endCxn id="214" idx="1"/>
          </p:cNvCxnSpPr>
          <p:nvPr/>
        </p:nvCxnSpPr>
        <p:spPr>
          <a:xfrm>
            <a:off x="3531771" y="2408585"/>
            <a:ext cx="281465" cy="446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3097037" y="217775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A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3813236" y="2182217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B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215" name="Straight Connector 214"/>
          <p:cNvCxnSpPr/>
          <p:nvPr/>
        </p:nvCxnSpPr>
        <p:spPr>
          <a:xfrm flipV="1">
            <a:off x="3641204" y="2336850"/>
            <a:ext cx="45720" cy="14793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11747541" y="269400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A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217" name="Straight Connector 216"/>
          <p:cNvCxnSpPr>
            <a:stCxn id="221" idx="1"/>
            <a:endCxn id="216" idx="3"/>
          </p:cNvCxnSpPr>
          <p:nvPr/>
        </p:nvCxnSpPr>
        <p:spPr>
          <a:xfrm flipH="1">
            <a:off x="12182275" y="2667577"/>
            <a:ext cx="301932" cy="257264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223" idx="1"/>
            <a:endCxn id="216" idx="3"/>
          </p:cNvCxnSpPr>
          <p:nvPr/>
        </p:nvCxnSpPr>
        <p:spPr>
          <a:xfrm flipH="1" flipV="1">
            <a:off x="12182275" y="2924841"/>
            <a:ext cx="293824" cy="157371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12484207" y="2436744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X</a:t>
            </a:r>
            <a:endParaRPr lang="en-US" sz="2400" b="1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12476099" y="2851379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Y</a:t>
            </a:r>
            <a:endParaRPr lang="en-US" sz="2400" b="1" u="sng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224" name="Straight Connector 223"/>
          <p:cNvCxnSpPr>
            <a:stCxn id="225" idx="3"/>
            <a:endCxn id="226" idx="1"/>
          </p:cNvCxnSpPr>
          <p:nvPr/>
        </p:nvCxnSpPr>
        <p:spPr>
          <a:xfrm>
            <a:off x="3537458" y="2961650"/>
            <a:ext cx="281465" cy="446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Box 224"/>
          <p:cNvSpPr txBox="1"/>
          <p:nvPr/>
        </p:nvSpPr>
        <p:spPr>
          <a:xfrm>
            <a:off x="3102724" y="2730817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A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3818923" y="2735282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B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3496424" y="2612747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French Script MT" panose="03020402040607040605" pitchFamily="66" charset="0"/>
                <a:cs typeface="Iskoola Pota" pitchFamily="34" charset="0"/>
              </a:rPr>
              <a:t>≈</a:t>
            </a:r>
            <a:endParaRPr lang="en-US" sz="2400" b="1" cap="small" dirty="0">
              <a:latin typeface="French Script MT" panose="03020402040607040605" pitchFamily="66" charset="0"/>
              <a:cs typeface="Iskoola Pota" pitchFamily="34" charset="0"/>
            </a:endParaRPr>
          </a:p>
        </p:txBody>
      </p:sp>
      <p:cxnSp>
        <p:nvCxnSpPr>
          <p:cNvPr id="228" name="Straight Connector 227"/>
          <p:cNvCxnSpPr>
            <a:stCxn id="229" idx="3"/>
            <a:endCxn id="230" idx="1"/>
          </p:cNvCxnSpPr>
          <p:nvPr/>
        </p:nvCxnSpPr>
        <p:spPr>
          <a:xfrm>
            <a:off x="8285807" y="2090648"/>
            <a:ext cx="121164" cy="446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/>
          <p:cNvSpPr txBox="1"/>
          <p:nvPr/>
        </p:nvSpPr>
        <p:spPr>
          <a:xfrm>
            <a:off x="7530472" y="1859815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«</a:t>
            </a:r>
            <a:r>
              <a:rPr lang="en-US" sz="2400" b="1" i="1" cap="small" dirty="0" smtClean="0">
                <a:latin typeface="Iskoola Pota" pitchFamily="34" charset="0"/>
                <a:cs typeface="Iskoola Pota" pitchFamily="34" charset="0"/>
              </a:rPr>
              <a:t>A</a:t>
            </a: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»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8406971" y="1864280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B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7610979" y="2566213"/>
            <a:ext cx="1228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cap="small" dirty="0" smtClean="0">
                <a:latin typeface="Iskoola Pota" pitchFamily="34" charset="0"/>
                <a:cs typeface="Iskoola Pota" pitchFamily="34" charset="0"/>
              </a:rPr>
              <a:t>1, 2, 3, ...</a:t>
            </a:r>
            <a:endParaRPr lang="en-US" sz="28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7505700" y="1870531"/>
            <a:ext cx="354930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</a:t>
            </a: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Moderation</a:t>
            </a:r>
            <a:b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</a:br>
            <a:r>
              <a:rPr lang="en-US" sz="1200" b="1" cap="small" dirty="0" smtClean="0">
                <a:latin typeface="Iskoola Pota" pitchFamily="34" charset="0"/>
                <a:cs typeface="Iskoola Pota" pitchFamily="34" charset="0"/>
              </a:rPr>
              <a:t>	</a:t>
            </a:r>
            <a:br>
              <a:rPr lang="en-US" sz="1200" b="1" cap="small" dirty="0" smtClean="0">
                <a:latin typeface="Iskoola Pota" pitchFamily="34" charset="0"/>
                <a:cs typeface="Iskoola Pota" pitchFamily="34" charset="0"/>
              </a:rPr>
            </a:br>
            <a:endParaRPr lang="en-US" sz="800" b="1" cap="small" dirty="0">
              <a:latin typeface="Iskoola Pota" pitchFamily="34" charset="0"/>
              <a:cs typeface="Iskoola Pota" pitchFamily="34" charset="0"/>
            </a:endParaRP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	Notes</a:t>
            </a:r>
          </a:p>
        </p:txBody>
      </p:sp>
    </p:spTree>
    <p:extLst>
      <p:ext uri="{BB962C8B-B14F-4D97-AF65-F5344CB8AC3E}">
        <p14:creationId xmlns:p14="http://schemas.microsoft.com/office/powerpoint/2010/main" val="374525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111"/>
          <p:cNvSpPr txBox="1"/>
          <p:nvPr/>
        </p:nvSpPr>
        <p:spPr>
          <a:xfrm>
            <a:off x="13558462" y="8991600"/>
            <a:ext cx="19101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  <a:t>Emotion</a:t>
            </a:r>
            <a:b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</a:br>
            <a: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  <a:t>Regulation</a:t>
            </a:r>
            <a:endParaRPr lang="en-US" sz="22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22" name="Left Brace 21"/>
          <p:cNvSpPr/>
          <p:nvPr/>
        </p:nvSpPr>
        <p:spPr>
          <a:xfrm rot="5400000">
            <a:off x="8124359" y="3604876"/>
            <a:ext cx="1347820" cy="6482662"/>
          </a:xfrm>
          <a:prstGeom prst="leftBrace">
            <a:avLst>
              <a:gd name="adj1" fmla="val 42717"/>
              <a:gd name="adj2" fmla="val 5447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 b="1"/>
          </a:p>
        </p:txBody>
      </p:sp>
      <p:sp>
        <p:nvSpPr>
          <p:cNvPr id="5" name="TextBox 4"/>
          <p:cNvSpPr txBox="1"/>
          <p:nvPr/>
        </p:nvSpPr>
        <p:spPr>
          <a:xfrm>
            <a:off x="9559097" y="4353439"/>
            <a:ext cx="16199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  <a:t>Norm</a:t>
            </a:r>
            <a:b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</a:br>
            <a: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  <a:t>Violation</a:t>
            </a:r>
            <a:endParaRPr lang="en-US" sz="22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00378" y="4366864"/>
            <a:ext cx="15206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  <a:t>Negative</a:t>
            </a:r>
            <a:b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</a:br>
            <a: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  <a:t>Affect</a:t>
            </a:r>
            <a:endParaRPr lang="en-US" sz="22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200" y="5512713"/>
            <a:ext cx="25715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  <a:t>Perceived </a:t>
            </a:r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Harm</a:t>
            </a:r>
          </a:p>
        </p:txBody>
      </p:sp>
      <p:cxnSp>
        <p:nvCxnSpPr>
          <p:cNvPr id="24" name="Straight Connector 23"/>
          <p:cNvCxnSpPr>
            <a:stCxn id="27" idx="1"/>
            <a:endCxn id="5" idx="3"/>
          </p:cNvCxnSpPr>
          <p:nvPr/>
        </p:nvCxnSpPr>
        <p:spPr>
          <a:xfrm flipH="1" flipV="1">
            <a:off x="11179091" y="4738160"/>
            <a:ext cx="1749530" cy="277884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928621" y="4800600"/>
            <a:ext cx="1176925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Purity</a:t>
            </a:r>
            <a:endParaRPr lang="en-US" sz="2200" b="1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634819" y="4038600"/>
            <a:ext cx="1763624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Authority</a:t>
            </a:r>
            <a:endParaRPr lang="en-US" sz="2200" b="1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29" name="Straight Connector 28"/>
          <p:cNvCxnSpPr>
            <a:stCxn id="28" idx="1"/>
            <a:endCxn id="5" idx="3"/>
          </p:cNvCxnSpPr>
          <p:nvPr/>
        </p:nvCxnSpPr>
        <p:spPr>
          <a:xfrm flipH="1">
            <a:off x="11179091" y="4254044"/>
            <a:ext cx="1455728" cy="484116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92283" y="703717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  <a:t>Thinking</a:t>
            </a:r>
            <a:b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</a:br>
            <a: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  <a:t>Agent</a:t>
            </a:r>
            <a:endParaRPr lang="en-US" sz="2200" b="1" cap="small" dirty="0"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45" name="Straight Connector 44"/>
          <p:cNvCxnSpPr>
            <a:stCxn id="6" idx="3"/>
            <a:endCxn id="5" idx="1"/>
          </p:cNvCxnSpPr>
          <p:nvPr/>
        </p:nvCxnSpPr>
        <p:spPr>
          <a:xfrm flipV="1">
            <a:off x="7620987" y="4738160"/>
            <a:ext cx="1938110" cy="1342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7" idx="0"/>
            <a:endCxn id="5" idx="1"/>
          </p:cNvCxnSpPr>
          <p:nvPr/>
        </p:nvCxnSpPr>
        <p:spPr>
          <a:xfrm flipV="1">
            <a:off x="8600969" y="4738160"/>
            <a:ext cx="958128" cy="774553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7" idx="0"/>
            <a:endCxn id="6" idx="3"/>
          </p:cNvCxnSpPr>
          <p:nvPr/>
        </p:nvCxnSpPr>
        <p:spPr>
          <a:xfrm flipH="1" flipV="1">
            <a:off x="7620987" y="4751585"/>
            <a:ext cx="979982" cy="761128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772010" y="4095690"/>
            <a:ext cx="1148071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b="1" u="sng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Anger</a:t>
            </a:r>
            <a:endParaRPr lang="en-US" sz="2200" b="1" u="sng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675795" y="4857690"/>
            <a:ext cx="1337226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Disgust</a:t>
            </a:r>
            <a:endParaRPr lang="en-US" sz="2200" b="1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866237" y="7048500"/>
            <a:ext cx="19447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  <a:t>Vulnerable</a:t>
            </a:r>
            <a:b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</a:br>
            <a: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  <a:t>Patient</a:t>
            </a:r>
            <a:endParaRPr lang="en-US" sz="22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181324" y="8610600"/>
            <a:ext cx="16385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  <a:t>Seeing</a:t>
            </a:r>
          </a:p>
          <a:p>
            <a:pPr algn="ctr"/>
            <a: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  <a:t>Intention</a:t>
            </a:r>
            <a:endParaRPr lang="en-US" sz="22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1506200" y="8991600"/>
            <a:ext cx="14357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  <a:t>Feeling</a:t>
            </a:r>
            <a:b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</a:br>
            <a: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  <a:t>Empathy</a:t>
            </a:r>
            <a:endParaRPr lang="en-US" sz="2200" b="1" cap="small" dirty="0"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92" name="Straight Connector 91"/>
          <p:cNvCxnSpPr>
            <a:stCxn id="53" idx="3"/>
            <a:endCxn id="34" idx="1"/>
          </p:cNvCxnSpPr>
          <p:nvPr/>
        </p:nvCxnSpPr>
        <p:spPr>
          <a:xfrm>
            <a:off x="5321711" y="7302044"/>
            <a:ext cx="570572" cy="119847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54" idx="3"/>
            <a:endCxn id="34" idx="1"/>
          </p:cNvCxnSpPr>
          <p:nvPr/>
        </p:nvCxnSpPr>
        <p:spPr>
          <a:xfrm>
            <a:off x="4783486" y="6768644"/>
            <a:ext cx="1108797" cy="653247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eft Bracket 22"/>
          <p:cNvSpPr/>
          <p:nvPr/>
        </p:nvSpPr>
        <p:spPr>
          <a:xfrm rot="16200000">
            <a:off x="8399611" y="5031536"/>
            <a:ext cx="797317" cy="6482662"/>
          </a:xfrm>
          <a:prstGeom prst="leftBracket">
            <a:avLst>
              <a:gd name="adj" fmla="val 5099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 b="1"/>
          </a:p>
        </p:txBody>
      </p:sp>
      <p:sp>
        <p:nvSpPr>
          <p:cNvPr id="47" name="Left Brace 46"/>
          <p:cNvSpPr/>
          <p:nvPr/>
        </p:nvSpPr>
        <p:spPr>
          <a:xfrm rot="5400000">
            <a:off x="8034288" y="1206003"/>
            <a:ext cx="1137204" cy="5975788"/>
          </a:xfrm>
          <a:prstGeom prst="leftBrace">
            <a:avLst>
              <a:gd name="adj1" fmla="val 42717"/>
              <a:gd name="adj2" fmla="val 5063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 b="1"/>
          </a:p>
        </p:txBody>
      </p:sp>
      <p:sp>
        <p:nvSpPr>
          <p:cNvPr id="48" name="Left Bracket 47"/>
          <p:cNvSpPr/>
          <p:nvPr/>
        </p:nvSpPr>
        <p:spPr>
          <a:xfrm rot="16200000">
            <a:off x="8103069" y="2878115"/>
            <a:ext cx="949719" cy="5975789"/>
          </a:xfrm>
          <a:prstGeom prst="leftBracket">
            <a:avLst>
              <a:gd name="adj" fmla="val 5295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 b="1"/>
          </a:p>
        </p:txBody>
      </p:sp>
      <p:sp>
        <p:nvSpPr>
          <p:cNvPr id="53" name="TextBox 52"/>
          <p:cNvSpPr txBox="1"/>
          <p:nvPr/>
        </p:nvSpPr>
        <p:spPr>
          <a:xfrm>
            <a:off x="3127841" y="7086600"/>
            <a:ext cx="21938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Corporations</a:t>
            </a:r>
            <a:endParaRPr lang="en-US" sz="2200" b="1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50327" y="6553200"/>
            <a:ext cx="12331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u="sng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Adults</a:t>
            </a:r>
            <a:endParaRPr lang="en-US" sz="2200" b="1" u="sng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3120083" y="7924800"/>
            <a:ext cx="1580882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b="1" u="sng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Children</a:t>
            </a:r>
            <a:endParaRPr lang="en-US" sz="2200" b="1" u="sng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2873048" y="8382000"/>
            <a:ext cx="1983236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Future Self</a:t>
            </a:r>
            <a:endParaRPr lang="en-US" sz="2200" b="1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942000" y="6683826"/>
            <a:ext cx="1136851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Social</a:t>
            </a:r>
            <a:br>
              <a:rPr lang="en-US" sz="22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</a:br>
            <a:r>
              <a:rPr lang="en-US" sz="22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Order</a:t>
            </a:r>
            <a:endParaRPr lang="en-US" sz="2200" b="1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877050" y="2590800"/>
            <a:ext cx="34088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koola Pota" pitchFamily="34" charset="0"/>
                <a:cs typeface="Iskoola Pota" pitchFamily="34" charset="0"/>
              </a:rPr>
              <a:t>Varieties of</a:t>
            </a:r>
            <a:br>
              <a:rPr lang="en-US" sz="2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koola Pota" pitchFamily="34" charset="0"/>
                <a:cs typeface="Iskoola Pota" pitchFamily="34" charset="0"/>
              </a:rPr>
            </a:br>
            <a:r>
              <a:rPr lang="en-US" sz="2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koola Pota" pitchFamily="34" charset="0"/>
                <a:cs typeface="Iskoola Pota" pitchFamily="34" charset="0"/>
              </a:rPr>
              <a:t>Moral Judgment</a:t>
            </a:r>
            <a:endParaRPr lang="en-US" sz="28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61" name="Straight Connector 60"/>
          <p:cNvCxnSpPr>
            <a:stCxn id="85" idx="3"/>
            <a:endCxn id="57" idx="1"/>
          </p:cNvCxnSpPr>
          <p:nvPr/>
        </p:nvCxnSpPr>
        <p:spPr>
          <a:xfrm flipV="1">
            <a:off x="11811000" y="7068547"/>
            <a:ext cx="1131000" cy="364674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85" idx="3"/>
            <a:endCxn id="56" idx="1"/>
          </p:cNvCxnSpPr>
          <p:nvPr/>
        </p:nvCxnSpPr>
        <p:spPr>
          <a:xfrm>
            <a:off x="11811000" y="7433221"/>
            <a:ext cx="1062048" cy="1164223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85" idx="3"/>
            <a:endCxn id="55" idx="1"/>
          </p:cNvCxnSpPr>
          <p:nvPr/>
        </p:nvCxnSpPr>
        <p:spPr>
          <a:xfrm>
            <a:off x="11811000" y="7433221"/>
            <a:ext cx="1309083" cy="707023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2007881" y="5637894"/>
            <a:ext cx="30087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i="1" cap="small" dirty="0" smtClean="0">
                <a:latin typeface="Iskoola Pota" pitchFamily="34" charset="0"/>
                <a:cs typeface="Iskoola Pota" pitchFamily="34" charset="0"/>
              </a:rPr>
              <a:t>«Right Wing</a:t>
            </a:r>
            <a:br>
              <a:rPr lang="en-US" sz="2200" b="1" i="1" cap="small" dirty="0" smtClean="0">
                <a:latin typeface="Iskoola Pota" pitchFamily="34" charset="0"/>
                <a:cs typeface="Iskoola Pota" pitchFamily="34" charset="0"/>
              </a:rPr>
            </a:br>
            <a:r>
              <a:rPr lang="en-US" sz="2200" b="1" i="1" cap="small" dirty="0" smtClean="0">
                <a:latin typeface="Iskoola Pota" pitchFamily="34" charset="0"/>
                <a:cs typeface="Iskoola Pota" pitchFamily="34" charset="0"/>
              </a:rPr>
              <a:t>Authoritarianism»</a:t>
            </a:r>
            <a:endParaRPr lang="en-US" sz="2200" b="1" i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3298131" y="7467600"/>
            <a:ext cx="1018227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Souls</a:t>
            </a:r>
            <a:endParaRPr lang="en-US" sz="2200" b="1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223374" y="9677400"/>
            <a:ext cx="164820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Sacrilege</a:t>
            </a:r>
            <a:endParaRPr lang="en-US" sz="2200" b="1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355475" y="8991600"/>
            <a:ext cx="1479892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b="1" u="sng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Physical</a:t>
            </a:r>
            <a:br>
              <a:rPr lang="en-US" sz="2200" b="1" u="sng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</a:br>
            <a:r>
              <a:rPr lang="en-US" sz="2200" b="1" u="sng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Assault</a:t>
            </a:r>
            <a:endParaRPr lang="en-US" sz="2200" b="1" u="sng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915400" y="10058400"/>
            <a:ext cx="1740092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Vandalism</a:t>
            </a:r>
            <a:endParaRPr lang="en-US" sz="2200" b="1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553200" y="9448800"/>
            <a:ext cx="16985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  <a:t>Seeing</a:t>
            </a:r>
          </a:p>
          <a:p>
            <a:pPr algn="ctr"/>
            <a: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  <a:t>Causation</a:t>
            </a:r>
            <a:endParaRPr lang="en-US" sz="22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1125200" y="10287000"/>
            <a:ext cx="23430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i="1" cap="small" dirty="0">
                <a:latin typeface="Iskoola Pota" pitchFamily="34" charset="0"/>
                <a:cs typeface="Iskoola Pota" pitchFamily="34" charset="0"/>
              </a:rPr>
              <a:t>«</a:t>
            </a:r>
            <a:r>
              <a:rPr lang="en-US" sz="2200" b="1" i="1" cap="small" dirty="0" smtClean="0">
                <a:latin typeface="Iskoola Pota" pitchFamily="34" charset="0"/>
                <a:cs typeface="Iskoola Pota" pitchFamily="34" charset="0"/>
              </a:rPr>
              <a:t>Psychopathy»</a:t>
            </a:r>
            <a:endParaRPr lang="en-US" sz="2200" b="1" i="1" cap="small" dirty="0"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115" name="Straight Connector 114"/>
          <p:cNvCxnSpPr>
            <a:stCxn id="88" idx="0"/>
            <a:endCxn id="85" idx="3"/>
          </p:cNvCxnSpPr>
          <p:nvPr/>
        </p:nvCxnSpPr>
        <p:spPr>
          <a:xfrm flipH="1" flipV="1">
            <a:off x="11811000" y="7433221"/>
            <a:ext cx="413089" cy="1558379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85" idx="3"/>
            <a:endCxn id="71" idx="1"/>
          </p:cNvCxnSpPr>
          <p:nvPr/>
        </p:nvCxnSpPr>
        <p:spPr>
          <a:xfrm>
            <a:off x="11811000" y="7433221"/>
            <a:ext cx="1487131" cy="249823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70" idx="0"/>
            <a:endCxn id="27" idx="2"/>
          </p:cNvCxnSpPr>
          <p:nvPr/>
        </p:nvCxnSpPr>
        <p:spPr>
          <a:xfrm flipV="1">
            <a:off x="13512236" y="5231487"/>
            <a:ext cx="4848" cy="406407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70" idx="2"/>
            <a:endCxn id="57" idx="0"/>
          </p:cNvCxnSpPr>
          <p:nvPr/>
        </p:nvCxnSpPr>
        <p:spPr>
          <a:xfrm flipH="1">
            <a:off x="13510426" y="6407335"/>
            <a:ext cx="1810" cy="276491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6" idx="1"/>
            <a:endCxn id="83" idx="3"/>
          </p:cNvCxnSpPr>
          <p:nvPr/>
        </p:nvCxnSpPr>
        <p:spPr>
          <a:xfrm flipH="1">
            <a:off x="5013021" y="4751585"/>
            <a:ext cx="1087357" cy="321549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6" idx="1"/>
            <a:endCxn id="82" idx="3"/>
          </p:cNvCxnSpPr>
          <p:nvPr/>
        </p:nvCxnSpPr>
        <p:spPr>
          <a:xfrm flipH="1" flipV="1">
            <a:off x="4920081" y="4311134"/>
            <a:ext cx="1180297" cy="440451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82" idx="2"/>
            <a:endCxn id="83" idx="0"/>
          </p:cNvCxnSpPr>
          <p:nvPr/>
        </p:nvCxnSpPr>
        <p:spPr>
          <a:xfrm flipH="1">
            <a:off x="4344408" y="4526577"/>
            <a:ext cx="1638" cy="331113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8001000" y="7791450"/>
            <a:ext cx="14109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  <a:t>Causing</a:t>
            </a:r>
            <a:b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</a:br>
            <a: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  <a:t>Damage</a:t>
            </a:r>
            <a:endParaRPr lang="en-US" sz="2200" b="1" cap="small" dirty="0"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187" name="Straight Connector 186"/>
          <p:cNvCxnSpPr>
            <a:stCxn id="86" idx="0"/>
            <a:endCxn id="34" idx="1"/>
          </p:cNvCxnSpPr>
          <p:nvPr/>
        </p:nvCxnSpPr>
        <p:spPr>
          <a:xfrm flipV="1">
            <a:off x="5000619" y="7421891"/>
            <a:ext cx="891664" cy="1188709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stCxn id="84" idx="2"/>
            <a:endCxn id="109" idx="0"/>
          </p:cNvCxnSpPr>
          <p:nvPr/>
        </p:nvCxnSpPr>
        <p:spPr>
          <a:xfrm flipH="1">
            <a:off x="7402471" y="8560891"/>
            <a:ext cx="1304011" cy="887909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>
            <a:stCxn id="84" idx="2"/>
            <a:endCxn id="74" idx="1"/>
          </p:cNvCxnSpPr>
          <p:nvPr/>
        </p:nvCxnSpPr>
        <p:spPr>
          <a:xfrm>
            <a:off x="8706482" y="8560891"/>
            <a:ext cx="648993" cy="815430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>
            <a:stCxn id="84" idx="2"/>
            <a:endCxn id="75" idx="1"/>
          </p:cNvCxnSpPr>
          <p:nvPr/>
        </p:nvCxnSpPr>
        <p:spPr>
          <a:xfrm>
            <a:off x="8706482" y="8560891"/>
            <a:ext cx="208918" cy="1712953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>
            <a:stCxn id="84" idx="2"/>
            <a:endCxn id="73" idx="1"/>
          </p:cNvCxnSpPr>
          <p:nvPr/>
        </p:nvCxnSpPr>
        <p:spPr>
          <a:xfrm>
            <a:off x="8706482" y="8560891"/>
            <a:ext cx="516892" cy="1331953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14" idx="0"/>
            <a:endCxn id="88" idx="2"/>
          </p:cNvCxnSpPr>
          <p:nvPr/>
        </p:nvCxnSpPr>
        <p:spPr>
          <a:xfrm flipH="1" flipV="1">
            <a:off x="12224089" y="9761041"/>
            <a:ext cx="72650" cy="525959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27" idx="0"/>
            <a:endCxn id="28" idx="2"/>
          </p:cNvCxnSpPr>
          <p:nvPr/>
        </p:nvCxnSpPr>
        <p:spPr>
          <a:xfrm flipH="1" flipV="1">
            <a:off x="13516631" y="4469487"/>
            <a:ext cx="453" cy="331113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stCxn id="34" idx="3"/>
            <a:endCxn id="85" idx="1"/>
          </p:cNvCxnSpPr>
          <p:nvPr/>
        </p:nvCxnSpPr>
        <p:spPr>
          <a:xfrm>
            <a:off x="7445913" y="7421891"/>
            <a:ext cx="2420324" cy="11330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>
            <a:stCxn id="34" idx="3"/>
            <a:endCxn id="84" idx="0"/>
          </p:cNvCxnSpPr>
          <p:nvPr/>
        </p:nvCxnSpPr>
        <p:spPr>
          <a:xfrm>
            <a:off x="7445913" y="7421891"/>
            <a:ext cx="1260569" cy="369559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>
            <a:stCxn id="85" idx="1"/>
            <a:endCxn id="84" idx="0"/>
          </p:cNvCxnSpPr>
          <p:nvPr/>
        </p:nvCxnSpPr>
        <p:spPr>
          <a:xfrm flipH="1">
            <a:off x="8706482" y="7433221"/>
            <a:ext cx="1159755" cy="358229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/>
          <p:cNvSpPr txBox="1"/>
          <p:nvPr/>
        </p:nvSpPr>
        <p:spPr>
          <a:xfrm>
            <a:off x="13326396" y="4419600"/>
            <a:ext cx="3722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>
                <a:latin typeface="Bernard MT Condensed" pitchFamily="18" charset="0"/>
              </a:rPr>
              <a:t>≈</a:t>
            </a:r>
            <a:endParaRPr lang="en-US" sz="2200" b="1" cap="small" dirty="0">
              <a:latin typeface="Impact" pitchFamily="34" charset="0"/>
              <a:cs typeface="Iskoola Pota" pitchFamily="34" charset="0"/>
            </a:endParaRPr>
          </a:p>
        </p:txBody>
      </p:sp>
      <p:cxnSp>
        <p:nvCxnSpPr>
          <p:cNvPr id="211" name="Straight Connector 210"/>
          <p:cNvCxnSpPr/>
          <p:nvPr/>
        </p:nvCxnSpPr>
        <p:spPr>
          <a:xfrm flipH="1">
            <a:off x="12148458" y="9906000"/>
            <a:ext cx="198095" cy="826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>
            <a:off x="12630150" y="3162300"/>
            <a:ext cx="17526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Phys/</a:t>
            </a:r>
            <a:r>
              <a:rPr lang="en-US" sz="2200" b="1" u="sng" cap="small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Emo</a:t>
            </a:r>
            <a:r>
              <a:rPr lang="en-US" sz="2200" b="1" u="sng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 harm</a:t>
            </a:r>
            <a:endParaRPr lang="en-US" sz="2200" b="1" u="sng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219" name="Straight Connector 218"/>
          <p:cNvCxnSpPr>
            <a:stCxn id="218" idx="1"/>
            <a:endCxn id="5" idx="3"/>
          </p:cNvCxnSpPr>
          <p:nvPr/>
        </p:nvCxnSpPr>
        <p:spPr>
          <a:xfrm flipH="1">
            <a:off x="11179091" y="3547021"/>
            <a:ext cx="1451059" cy="1191139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4196398" y="10196286"/>
            <a:ext cx="15969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i="1" cap="small" dirty="0">
                <a:latin typeface="Iskoola Pota" pitchFamily="34" charset="0"/>
                <a:cs typeface="Iskoola Pota" pitchFamily="34" charset="0"/>
              </a:rPr>
              <a:t>«</a:t>
            </a:r>
            <a:r>
              <a:rPr lang="en-US" sz="2200" b="1" i="1" cap="small" dirty="0" smtClean="0">
                <a:latin typeface="Iskoola Pota" pitchFamily="34" charset="0"/>
                <a:cs typeface="Iskoola Pota" pitchFamily="34" charset="0"/>
              </a:rPr>
              <a:t>Autism</a:t>
            </a:r>
            <a:r>
              <a:rPr lang="en-US" sz="2200" b="1" i="1" cap="small" dirty="0">
                <a:latin typeface="Iskoola Pota" pitchFamily="34" charset="0"/>
                <a:cs typeface="Iskoola Pota" pitchFamily="34" charset="0"/>
              </a:rPr>
              <a:t> »</a:t>
            </a:r>
          </a:p>
        </p:txBody>
      </p:sp>
      <p:cxnSp>
        <p:nvCxnSpPr>
          <p:cNvPr id="246" name="Straight Connector 245"/>
          <p:cNvCxnSpPr>
            <a:stCxn id="86" idx="2"/>
            <a:endCxn id="245" idx="0"/>
          </p:cNvCxnSpPr>
          <p:nvPr/>
        </p:nvCxnSpPr>
        <p:spPr>
          <a:xfrm flipH="1">
            <a:off x="4994854" y="9380041"/>
            <a:ext cx="5765" cy="81624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>
            <a:off x="4864433" y="9747250"/>
            <a:ext cx="253667" cy="916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TextBox 265"/>
          <p:cNvSpPr txBox="1"/>
          <p:nvPr/>
        </p:nvSpPr>
        <p:spPr>
          <a:xfrm>
            <a:off x="3893413" y="4495800"/>
            <a:ext cx="317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cap="small" dirty="0" smtClean="0">
                <a:latin typeface="Iskoola Pota" pitchFamily="34" charset="0"/>
                <a:cs typeface="Iskoola Pota" pitchFamily="34" charset="0"/>
              </a:rPr>
              <a:t>1</a:t>
            </a:r>
            <a:endParaRPr lang="en-US" sz="20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8501234" y="7029450"/>
            <a:ext cx="317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cap="small" dirty="0" smtClean="0">
                <a:latin typeface="Iskoola Pota" pitchFamily="34" charset="0"/>
                <a:cs typeface="Iskoola Pota" pitchFamily="34" charset="0"/>
              </a:rPr>
              <a:t>2</a:t>
            </a:r>
            <a:endParaRPr lang="en-US" sz="2000" b="1" cap="small" dirty="0"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113" name="Straight Connector 112"/>
          <p:cNvCxnSpPr>
            <a:stCxn id="112" idx="1"/>
            <a:endCxn id="88" idx="3"/>
          </p:cNvCxnSpPr>
          <p:nvPr/>
        </p:nvCxnSpPr>
        <p:spPr>
          <a:xfrm flipH="1">
            <a:off x="12941978" y="9376321"/>
            <a:ext cx="616484" cy="0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13258800" y="9267372"/>
            <a:ext cx="86892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3676650" y="11313289"/>
            <a:ext cx="1110615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cap="small" dirty="0" smtClean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1: Anger and disgust are highly overlapping (Cameron, Lindquist, &amp; Gray, 2015)</a:t>
            </a:r>
          </a:p>
          <a:p>
            <a:pPr lvl="0"/>
            <a:endParaRPr lang="en-US" sz="400" b="1" cap="small" dirty="0" smtClean="0">
              <a:solidFill>
                <a:prstClr val="black"/>
              </a:solidFill>
              <a:latin typeface="Iskoola Pota" pitchFamily="34" charset="0"/>
              <a:cs typeface="Iskoola Pota" pitchFamily="34" charset="0"/>
            </a:endParaRPr>
          </a:p>
          <a:p>
            <a:pPr lvl="0"/>
            <a:r>
              <a:rPr lang="en-US" sz="2000" b="1" cap="small" dirty="0" smtClean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2: Perceived agency, causation &amp; </a:t>
            </a:r>
            <a:r>
              <a:rPr lang="en-US" sz="2000" b="1" cap="small" dirty="0" err="1" smtClean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patiency</a:t>
            </a:r>
            <a:r>
              <a:rPr lang="en-US" sz="2000" b="1" cap="small" dirty="0" smtClean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 are mutually reinforcing (Dyadic</a:t>
            </a:r>
            <a:br>
              <a:rPr lang="en-US" sz="2000" b="1" cap="small" dirty="0" smtClean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</a:br>
            <a:r>
              <a:rPr lang="en-US" sz="2000" b="1" cap="small" dirty="0" smtClean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    Completion; Gray, Schein, &amp; Ward, 2014)</a:t>
            </a:r>
          </a:p>
          <a:p>
            <a:r>
              <a:rPr lang="en-US" sz="2000" b="1" cap="small" dirty="0" smtClean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3. Correlation between Authority and Purity, </a:t>
            </a:r>
            <a:r>
              <a:rPr lang="en-US" sz="2000" b="1" i="1" cap="small" dirty="0" smtClean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r </a:t>
            </a:r>
            <a:r>
              <a:rPr lang="en-US" sz="2000" b="1" cap="small" dirty="0" smtClean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= .80  (Fig 3; Graham et al., 2011)   </a:t>
            </a:r>
          </a:p>
          <a:p>
            <a:r>
              <a:rPr lang="en-US" sz="2000" b="1" cap="small" dirty="0" smtClean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     and Correlation between Purity and RWA, </a:t>
            </a:r>
            <a:r>
              <a:rPr lang="en-US" sz="2000" b="1" i="1" cap="small" dirty="0" smtClean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r </a:t>
            </a:r>
            <a:r>
              <a:rPr lang="en-US" sz="2000" b="1" cap="small" dirty="0" smtClean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= .70 (Table 7; Graham et al., 2011)</a:t>
            </a:r>
          </a:p>
          <a:p>
            <a:pPr lvl="0"/>
            <a:endParaRPr lang="en-US" sz="300" b="1" cap="small" dirty="0" smtClean="0">
              <a:solidFill>
                <a:prstClr val="black"/>
              </a:solidFill>
              <a:latin typeface="Iskoola Pota" pitchFamily="34" charset="0"/>
              <a:cs typeface="Iskoola Pota" pitchFamily="34" charset="0"/>
            </a:endParaRPr>
          </a:p>
          <a:p>
            <a:pPr lvl="0"/>
            <a:r>
              <a:rPr lang="en-US" sz="2000" b="1" cap="small" dirty="0" smtClean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4. </a:t>
            </a:r>
            <a:r>
              <a:rPr lang="en-US" sz="2000" b="1" cap="small" dirty="0" err="1" smtClean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Operationalization</a:t>
            </a:r>
            <a:r>
              <a:rPr lang="en-US" sz="2000" b="1" cap="small" dirty="0" smtClean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 of psychopathy: SRP-III (</a:t>
            </a:r>
            <a:r>
              <a:rPr lang="en-US" sz="2000" b="1" cap="small" dirty="0" err="1" smtClean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Paulhus</a:t>
            </a:r>
            <a:r>
              <a:rPr lang="en-US" sz="2000" b="1" cap="small" dirty="0" smtClean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, Hemphill, &amp; Hard, 2009)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3487400" y="10058400"/>
            <a:ext cx="317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cap="small" dirty="0" smtClean="0">
                <a:latin typeface="Iskoola Pota" pitchFamily="34" charset="0"/>
                <a:cs typeface="Iskoola Pota" pitchFamily="34" charset="0"/>
              </a:rPr>
              <a:t>4</a:t>
            </a:r>
            <a:endParaRPr lang="en-US" sz="20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3322548" y="5229880"/>
            <a:ext cx="3722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>
                <a:latin typeface="Bernard MT Condensed" pitchFamily="18" charset="0"/>
              </a:rPr>
              <a:t>≈</a:t>
            </a:r>
            <a:endParaRPr lang="en-US" sz="2200" b="1" cap="small" dirty="0">
              <a:latin typeface="Impact" pitchFamily="34" charset="0"/>
              <a:cs typeface="Iskoola Pota" pitchFamily="34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3615121" y="7600890"/>
            <a:ext cx="11512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Spirits</a:t>
            </a:r>
            <a:endParaRPr lang="en-US" sz="2200" b="1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177" name="Straight Connector 176"/>
          <p:cNvCxnSpPr>
            <a:stCxn id="176" idx="3"/>
            <a:endCxn id="34" idx="1"/>
          </p:cNvCxnSpPr>
          <p:nvPr/>
        </p:nvCxnSpPr>
        <p:spPr>
          <a:xfrm flipV="1">
            <a:off x="4766398" y="7421891"/>
            <a:ext cx="1125885" cy="394443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>
            <a:off x="3333750" y="11218039"/>
            <a:ext cx="11334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4173200" y="4724400"/>
            <a:ext cx="317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cap="small" dirty="0" smtClean="0">
                <a:latin typeface="Iskoola Pota" pitchFamily="34" charset="0"/>
                <a:cs typeface="Iskoola Pota" pitchFamily="34" charset="0"/>
              </a:rPr>
              <a:t>3</a:t>
            </a:r>
            <a:endParaRPr lang="en-US" sz="20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68" name="Rounded Rectangle 167"/>
          <p:cNvSpPr/>
          <p:nvPr/>
        </p:nvSpPr>
        <p:spPr>
          <a:xfrm>
            <a:off x="2740991" y="255618"/>
            <a:ext cx="12803809" cy="20116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TextBox 168"/>
          <p:cNvSpPr txBox="1"/>
          <p:nvPr/>
        </p:nvSpPr>
        <p:spPr>
          <a:xfrm>
            <a:off x="2971800" y="499408"/>
            <a:ext cx="41605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	Positive Assoc</a:t>
            </a:r>
          </a:p>
          <a:p>
            <a:pPr>
              <a:tabLst>
                <a:tab pos="1381125" algn="l"/>
                <a:tab pos="1436688" algn="l"/>
              </a:tabLst>
            </a:pPr>
            <a:endParaRPr lang="en-US" sz="1200" b="1" dirty="0" smtClean="0">
              <a:latin typeface="Iskoola Pota" pitchFamily="34" charset="0"/>
              <a:cs typeface="Iskoola Pota" pitchFamily="34" charset="0"/>
            </a:endParaRP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</a:t>
            </a: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Negative </a:t>
            </a:r>
            <a:r>
              <a:rPr lang="en-US" sz="2400" b="1" cap="small" dirty="0" err="1" smtClean="0">
                <a:latin typeface="Iskoola Pota" pitchFamily="34" charset="0"/>
                <a:cs typeface="Iskoola Pota" pitchFamily="34" charset="0"/>
              </a:rPr>
              <a:t>Assoc</a:t>
            </a:r>
            <a:endParaRPr lang="en-US" sz="2400" b="1" cap="small" dirty="0" smtClean="0">
              <a:latin typeface="Iskoola Pota" pitchFamily="34" charset="0"/>
              <a:cs typeface="Iskoola Pota" pitchFamily="34" charset="0"/>
            </a:endParaRP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1200" b="1" dirty="0" smtClean="0">
                <a:latin typeface="Iskoola Pota" pitchFamily="34" charset="0"/>
                <a:cs typeface="Iskoola Pota" pitchFamily="34" charset="0"/>
              </a:rPr>
              <a:t>     </a:t>
            </a:r>
            <a:r>
              <a:rPr lang="en-US" sz="1200" b="1" cap="small" dirty="0" smtClean="0">
                <a:latin typeface="Iskoola Pota" pitchFamily="34" charset="0"/>
                <a:cs typeface="Iskoola Pota" pitchFamily="34" charset="0"/>
              </a:rPr>
              <a:t>         	</a:t>
            </a: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</a:t>
            </a: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Empirical Equiv</a:t>
            </a: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 </a:t>
            </a:r>
            <a:r>
              <a:rPr lang="en-US" sz="1600" b="1" cap="small" dirty="0" smtClean="0">
                <a:latin typeface="Iskoola Pota" pitchFamily="34" charset="0"/>
                <a:cs typeface="Iskoola Pota" pitchFamily="34" charset="0"/>
              </a:rPr>
              <a:t>  </a:t>
            </a:r>
            <a:endParaRPr lang="en-US" sz="2400" b="1" cap="small" dirty="0" smtClean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11585460" y="251460"/>
            <a:ext cx="39565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381125" algn="l"/>
                <a:tab pos="1436688" algn="l"/>
              </a:tabLst>
            </a:pPr>
            <a:r>
              <a:rPr lang="en-US" sz="1200" b="1" dirty="0" smtClean="0">
                <a:latin typeface="Iskoola Pota" pitchFamily="34" charset="0"/>
                <a:cs typeface="Iskoola Pota" pitchFamily="34" charset="0"/>
              </a:rPr>
              <a:t>   </a:t>
            </a:r>
            <a:r>
              <a:rPr lang="en-US" sz="1200" b="1" cap="small" dirty="0" smtClean="0">
                <a:latin typeface="Iskoola Pota" pitchFamily="34" charset="0"/>
                <a:cs typeface="Iskoola Pota" pitchFamily="34" charset="0"/>
              </a:rPr>
              <a:t>        	</a:t>
            </a: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</a:t>
            </a: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Fundamental</a:t>
            </a:r>
            <a:b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</a:b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	Elements</a:t>
            </a: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1200" b="1" cap="small" dirty="0">
                <a:latin typeface="Iskoola Pota" pitchFamily="34" charset="0"/>
                <a:cs typeface="Iskoola Pota" pitchFamily="34" charset="0"/>
              </a:rPr>
              <a:t>	</a:t>
            </a:r>
            <a:endParaRPr lang="en-US" sz="1200" b="1" cap="small" dirty="0" smtClean="0">
              <a:latin typeface="Iskoola Pota" pitchFamily="34" charset="0"/>
              <a:cs typeface="Iskoola Pota" pitchFamily="34" charset="0"/>
            </a:endParaRP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</a:t>
            </a: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Varieties Or</a:t>
            </a:r>
            <a:b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</a:b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	Examples</a:t>
            </a:r>
          </a:p>
        </p:txBody>
      </p:sp>
      <p:sp>
        <p:nvSpPr>
          <p:cNvPr id="171" name="Left Brace 170"/>
          <p:cNvSpPr/>
          <p:nvPr/>
        </p:nvSpPr>
        <p:spPr>
          <a:xfrm rot="5400000">
            <a:off x="12158110" y="80457"/>
            <a:ext cx="222804" cy="1024344"/>
          </a:xfrm>
          <a:prstGeom prst="leftBrace">
            <a:avLst>
              <a:gd name="adj1" fmla="val 42717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172" name="Straight Connector 171"/>
          <p:cNvCxnSpPr>
            <a:stCxn id="179" idx="3"/>
            <a:endCxn id="180" idx="1"/>
          </p:cNvCxnSpPr>
          <p:nvPr/>
        </p:nvCxnSpPr>
        <p:spPr>
          <a:xfrm>
            <a:off x="3531771" y="713610"/>
            <a:ext cx="281465" cy="446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11842791" y="614577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A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12349440" y="614577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B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75" name="Left Bracket 174"/>
          <p:cNvSpPr/>
          <p:nvPr/>
        </p:nvSpPr>
        <p:spPr>
          <a:xfrm rot="16200000">
            <a:off x="12125422" y="396431"/>
            <a:ext cx="290214" cy="1069403"/>
          </a:xfrm>
          <a:prstGeom prst="leftBracket">
            <a:avLst>
              <a:gd name="adj" fmla="val 5295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9" name="TextBox 178"/>
          <p:cNvSpPr txBox="1"/>
          <p:nvPr/>
        </p:nvSpPr>
        <p:spPr>
          <a:xfrm>
            <a:off x="3097037" y="482777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A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3813236" y="487242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B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182" name="Straight Connector 181"/>
          <p:cNvCxnSpPr>
            <a:stCxn id="183" idx="3"/>
            <a:endCxn id="185" idx="1"/>
          </p:cNvCxnSpPr>
          <p:nvPr/>
        </p:nvCxnSpPr>
        <p:spPr>
          <a:xfrm>
            <a:off x="3531771" y="1288445"/>
            <a:ext cx="281465" cy="446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3097037" y="105761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A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3813236" y="1062077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B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186" name="Straight Connector 185"/>
          <p:cNvCxnSpPr/>
          <p:nvPr/>
        </p:nvCxnSpPr>
        <p:spPr>
          <a:xfrm flipV="1">
            <a:off x="3641204" y="1216710"/>
            <a:ext cx="45720" cy="14793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11747541" y="157386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A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191" name="Straight Connector 190"/>
          <p:cNvCxnSpPr>
            <a:stCxn id="193" idx="1"/>
            <a:endCxn id="189" idx="3"/>
          </p:cNvCxnSpPr>
          <p:nvPr/>
        </p:nvCxnSpPr>
        <p:spPr>
          <a:xfrm flipH="1">
            <a:off x="12182275" y="1547437"/>
            <a:ext cx="301932" cy="257264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stCxn id="195" idx="1"/>
            <a:endCxn id="189" idx="3"/>
          </p:cNvCxnSpPr>
          <p:nvPr/>
        </p:nvCxnSpPr>
        <p:spPr>
          <a:xfrm flipH="1" flipV="1">
            <a:off x="12182275" y="1804701"/>
            <a:ext cx="293824" cy="157371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12484207" y="1316604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X</a:t>
            </a:r>
            <a:endParaRPr lang="en-US" sz="2400" b="1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12476099" y="1731239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Y</a:t>
            </a:r>
            <a:endParaRPr lang="en-US" sz="2400" b="1" u="sng" cap="small" dirty="0">
              <a:solidFill>
                <a:schemeClr val="tx1">
                  <a:lumMod val="50000"/>
                  <a:lumOff val="50000"/>
                </a:schemeClr>
              </a:solidFill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196" name="Straight Connector 195"/>
          <p:cNvCxnSpPr>
            <a:stCxn id="198" idx="3"/>
            <a:endCxn id="199" idx="1"/>
          </p:cNvCxnSpPr>
          <p:nvPr/>
        </p:nvCxnSpPr>
        <p:spPr>
          <a:xfrm>
            <a:off x="3537458" y="1841510"/>
            <a:ext cx="281465" cy="446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3102724" y="1610677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A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3818923" y="1615142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B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496424" y="1492607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French Script MT" panose="03020402040607040605" pitchFamily="66" charset="0"/>
                <a:cs typeface="Iskoola Pota" pitchFamily="34" charset="0"/>
              </a:rPr>
              <a:t>≈</a:t>
            </a:r>
            <a:endParaRPr lang="en-US" sz="2400" b="1" cap="small" dirty="0">
              <a:latin typeface="French Script MT" panose="03020402040607040605" pitchFamily="66" charset="0"/>
              <a:cs typeface="Iskoola Pota" pitchFamily="34" charset="0"/>
            </a:endParaRPr>
          </a:p>
        </p:txBody>
      </p:sp>
      <p:cxnSp>
        <p:nvCxnSpPr>
          <p:cNvPr id="202" name="Straight Connector 201"/>
          <p:cNvCxnSpPr>
            <a:stCxn id="203" idx="3"/>
            <a:endCxn id="204" idx="1"/>
          </p:cNvCxnSpPr>
          <p:nvPr/>
        </p:nvCxnSpPr>
        <p:spPr>
          <a:xfrm>
            <a:off x="8285807" y="970508"/>
            <a:ext cx="121164" cy="446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7530472" y="739675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«</a:t>
            </a:r>
            <a:r>
              <a:rPr lang="en-US" sz="2400" b="1" i="1" cap="small" dirty="0" smtClean="0">
                <a:latin typeface="Iskoola Pota" pitchFamily="34" charset="0"/>
                <a:cs typeface="Iskoola Pota" pitchFamily="34" charset="0"/>
              </a:rPr>
              <a:t>A</a:t>
            </a: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»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8406971" y="744140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B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7610979" y="1446073"/>
            <a:ext cx="1228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cap="small" dirty="0" smtClean="0">
                <a:latin typeface="Iskoola Pota" pitchFamily="34" charset="0"/>
                <a:cs typeface="Iskoola Pota" pitchFamily="34" charset="0"/>
              </a:rPr>
              <a:t>1, 2, 3, ...</a:t>
            </a:r>
            <a:endParaRPr lang="en-US" sz="28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7505700" y="750391"/>
            <a:ext cx="354930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</a:t>
            </a: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Moderation</a:t>
            </a:r>
            <a:b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</a:br>
            <a:r>
              <a:rPr lang="en-US" sz="1200" b="1" cap="small" dirty="0" smtClean="0">
                <a:latin typeface="Iskoola Pota" pitchFamily="34" charset="0"/>
                <a:cs typeface="Iskoola Pota" pitchFamily="34" charset="0"/>
              </a:rPr>
              <a:t>	</a:t>
            </a:r>
            <a:br>
              <a:rPr lang="en-US" sz="1200" b="1" cap="small" dirty="0" smtClean="0">
                <a:latin typeface="Iskoola Pota" pitchFamily="34" charset="0"/>
                <a:cs typeface="Iskoola Pota" pitchFamily="34" charset="0"/>
              </a:rPr>
            </a:br>
            <a:endParaRPr lang="en-US" sz="800" b="1" cap="small" dirty="0">
              <a:latin typeface="Iskoola Pota" pitchFamily="34" charset="0"/>
              <a:cs typeface="Iskoola Pota" pitchFamily="34" charset="0"/>
            </a:endParaRP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 smtClean="0">
                <a:latin typeface="Iskoola Pota" pitchFamily="34" charset="0"/>
                <a:cs typeface="Iskoola Pota" pitchFamily="34" charset="0"/>
              </a:rPr>
              <a:t>	Notes</a:t>
            </a:r>
          </a:p>
        </p:txBody>
      </p:sp>
    </p:spTree>
    <p:extLst>
      <p:ext uri="{BB962C8B-B14F-4D97-AF65-F5344CB8AC3E}">
        <p14:creationId xmlns:p14="http://schemas.microsoft.com/office/powerpoint/2010/main" val="3745253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40991" y="255618"/>
            <a:ext cx="12803809" cy="20116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71800" y="499408"/>
            <a:ext cx="41605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Positive Assoc</a:t>
            </a:r>
          </a:p>
          <a:p>
            <a:pPr>
              <a:tabLst>
                <a:tab pos="1381125" algn="l"/>
                <a:tab pos="1436688" algn="l"/>
              </a:tabLst>
            </a:pPr>
            <a:endParaRPr lang="en-US" sz="1200" b="1" dirty="0">
              <a:latin typeface="Iskoola Pota" pitchFamily="34" charset="0"/>
              <a:cs typeface="Iskoola Pota" pitchFamily="34" charset="0"/>
            </a:endParaRP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Negative </a:t>
            </a:r>
            <a:r>
              <a:rPr lang="en-US" sz="2400" b="1" cap="small" dirty="0" err="1">
                <a:latin typeface="Iskoola Pota" pitchFamily="34" charset="0"/>
                <a:cs typeface="Iskoola Pota" pitchFamily="34" charset="0"/>
              </a:rPr>
              <a:t>Assoc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1200" b="1" dirty="0">
                <a:latin typeface="Iskoola Pota" pitchFamily="34" charset="0"/>
                <a:cs typeface="Iskoola Pota" pitchFamily="34" charset="0"/>
              </a:rPr>
              <a:t>     </a:t>
            </a:r>
            <a:r>
              <a:rPr lang="en-US" sz="1200" b="1" cap="small" dirty="0">
                <a:latin typeface="Iskoola Pota" pitchFamily="34" charset="0"/>
                <a:cs typeface="Iskoola Pota" pitchFamily="34" charset="0"/>
              </a:rPr>
              <a:t>         	</a:t>
            </a: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Empirical Equiv</a:t>
            </a: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 </a:t>
            </a:r>
            <a:r>
              <a:rPr lang="en-US" sz="1600" b="1" cap="small" dirty="0">
                <a:latin typeface="Iskoola Pota" pitchFamily="34" charset="0"/>
                <a:cs typeface="Iskoola Pota" pitchFamily="34" charset="0"/>
              </a:rPr>
              <a:t>  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6" name="Left Brace 5"/>
          <p:cNvSpPr/>
          <p:nvPr/>
        </p:nvSpPr>
        <p:spPr>
          <a:xfrm rot="5400000">
            <a:off x="3687021" y="1688566"/>
            <a:ext cx="1388955" cy="8153400"/>
          </a:xfrm>
          <a:prstGeom prst="leftBrace">
            <a:avLst>
              <a:gd name="adj1" fmla="val 42717"/>
              <a:gd name="adj2" fmla="val 5447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 b="1"/>
          </a:p>
        </p:txBody>
      </p:sp>
      <p:sp>
        <p:nvSpPr>
          <p:cNvPr id="7" name="TextBox 6"/>
          <p:cNvSpPr txBox="1"/>
          <p:nvPr/>
        </p:nvSpPr>
        <p:spPr>
          <a:xfrm>
            <a:off x="11932729" y="4527860"/>
            <a:ext cx="13051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Context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53975" y="4499453"/>
            <a:ext cx="13179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Content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569316" y="5876452"/>
            <a:ext cx="12426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Sender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12521" y="2590800"/>
            <a:ext cx="73379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koola Pota" pitchFamily="34" charset="0"/>
                <a:cs typeface="Iskoola Pota" pitchFamily="34" charset="0"/>
              </a:rPr>
              <a:t>Drivers of interpersonal communication, </a:t>
            </a:r>
          </a:p>
          <a:p>
            <a:pPr algn="ctr"/>
            <a:r>
              <a:rPr lang="en-US" sz="28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koola Pota" pitchFamily="34" charset="0"/>
                <a:cs typeface="Iskoola Pota" pitchFamily="34" charset="0"/>
              </a:rPr>
              <a:t>word of mouth, and social sharing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585460" y="251460"/>
            <a:ext cx="39565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381125" algn="l"/>
                <a:tab pos="1436688" algn="l"/>
              </a:tabLst>
            </a:pPr>
            <a:r>
              <a:rPr lang="en-US" sz="1200" b="1" dirty="0">
                <a:latin typeface="Iskoola Pota" pitchFamily="34" charset="0"/>
                <a:cs typeface="Iskoola Pota" pitchFamily="34" charset="0"/>
              </a:rPr>
              <a:t>   </a:t>
            </a:r>
            <a:r>
              <a:rPr lang="en-US" sz="1200" b="1" cap="small" dirty="0">
                <a:latin typeface="Iskoola Pota" pitchFamily="34" charset="0"/>
                <a:cs typeface="Iskoola Pota" pitchFamily="34" charset="0"/>
              </a:rPr>
              <a:t>        	</a:t>
            </a: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Fundamental</a:t>
            </a:r>
            <a:br>
              <a:rPr lang="en-US" sz="2400" b="1" cap="small" dirty="0">
                <a:latin typeface="Iskoola Pota" pitchFamily="34" charset="0"/>
                <a:cs typeface="Iskoola Pota" pitchFamily="34" charset="0"/>
              </a:rPr>
            </a:b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Elements</a:t>
            </a: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1200" b="1" cap="small" dirty="0">
                <a:latin typeface="Iskoola Pota" pitchFamily="34" charset="0"/>
                <a:cs typeface="Iskoola Pota" pitchFamily="34" charset="0"/>
              </a:rPr>
              <a:t>	</a:t>
            </a: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Varieties Of</a:t>
            </a:r>
            <a:br>
              <a:rPr lang="en-US" sz="2400" b="1" cap="small" dirty="0">
                <a:latin typeface="Iskoola Pota" pitchFamily="34" charset="0"/>
                <a:cs typeface="Iskoola Pota" pitchFamily="34" charset="0"/>
              </a:rPr>
            </a:b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Elements</a:t>
            </a:r>
          </a:p>
        </p:txBody>
      </p:sp>
      <p:sp>
        <p:nvSpPr>
          <p:cNvPr id="12" name="Left Brace 11"/>
          <p:cNvSpPr/>
          <p:nvPr/>
        </p:nvSpPr>
        <p:spPr>
          <a:xfrm rot="5400000">
            <a:off x="12158110" y="80457"/>
            <a:ext cx="222804" cy="1024344"/>
          </a:xfrm>
          <a:prstGeom prst="leftBrace">
            <a:avLst>
              <a:gd name="adj1" fmla="val 42717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13" name="Straight Connector 12"/>
          <p:cNvCxnSpPr>
            <a:stCxn id="17" idx="3"/>
            <a:endCxn id="18" idx="1"/>
          </p:cNvCxnSpPr>
          <p:nvPr/>
        </p:nvCxnSpPr>
        <p:spPr>
          <a:xfrm>
            <a:off x="3531771" y="713610"/>
            <a:ext cx="281465" cy="446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842791" y="614577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349440" y="614577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B</a:t>
            </a:r>
          </a:p>
        </p:txBody>
      </p:sp>
      <p:sp>
        <p:nvSpPr>
          <p:cNvPr id="16" name="Left Bracket 15"/>
          <p:cNvSpPr/>
          <p:nvPr/>
        </p:nvSpPr>
        <p:spPr>
          <a:xfrm rot="16200000">
            <a:off x="12125422" y="396431"/>
            <a:ext cx="290214" cy="1069403"/>
          </a:xfrm>
          <a:prstGeom prst="leftBracket">
            <a:avLst>
              <a:gd name="adj" fmla="val 5295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" name="TextBox 16"/>
          <p:cNvSpPr txBox="1"/>
          <p:nvPr/>
        </p:nvSpPr>
        <p:spPr>
          <a:xfrm>
            <a:off x="3097037" y="482777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13236" y="487242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B</a:t>
            </a:r>
          </a:p>
        </p:txBody>
      </p:sp>
      <p:cxnSp>
        <p:nvCxnSpPr>
          <p:cNvPr id="19" name="Straight Connector 18"/>
          <p:cNvCxnSpPr>
            <a:stCxn id="20" idx="3"/>
            <a:endCxn id="21" idx="1"/>
          </p:cNvCxnSpPr>
          <p:nvPr/>
        </p:nvCxnSpPr>
        <p:spPr>
          <a:xfrm>
            <a:off x="3531771" y="1288445"/>
            <a:ext cx="281465" cy="446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97037" y="105761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3236" y="1062077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B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3641204" y="1216710"/>
            <a:ext cx="45720" cy="14793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747541" y="157386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A</a:t>
            </a:r>
          </a:p>
        </p:txBody>
      </p:sp>
      <p:cxnSp>
        <p:nvCxnSpPr>
          <p:cNvPr id="24" name="Straight Connector 23"/>
          <p:cNvCxnSpPr>
            <a:stCxn id="26" idx="1"/>
            <a:endCxn id="23" idx="3"/>
          </p:cNvCxnSpPr>
          <p:nvPr/>
        </p:nvCxnSpPr>
        <p:spPr>
          <a:xfrm flipH="1">
            <a:off x="12182275" y="1547437"/>
            <a:ext cx="301932" cy="257264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7" idx="1"/>
            <a:endCxn id="23" idx="3"/>
          </p:cNvCxnSpPr>
          <p:nvPr/>
        </p:nvCxnSpPr>
        <p:spPr>
          <a:xfrm flipH="1" flipV="1">
            <a:off x="12182275" y="1804701"/>
            <a:ext cx="293824" cy="157371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2484207" y="1316604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X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2476099" y="1731239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cap="small" dirty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Y</a:t>
            </a:r>
          </a:p>
        </p:txBody>
      </p:sp>
      <p:cxnSp>
        <p:nvCxnSpPr>
          <p:cNvPr id="28" name="Straight Connector 27"/>
          <p:cNvCxnSpPr>
            <a:stCxn id="29" idx="3"/>
            <a:endCxn id="30" idx="1"/>
          </p:cNvCxnSpPr>
          <p:nvPr/>
        </p:nvCxnSpPr>
        <p:spPr>
          <a:xfrm>
            <a:off x="3537458" y="1841510"/>
            <a:ext cx="281465" cy="446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02724" y="1610677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8923" y="1615142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96424" y="1492607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French Script MT" panose="03020402040607040605" pitchFamily="66" charset="0"/>
                <a:cs typeface="Iskoola Pota" pitchFamily="34" charset="0"/>
              </a:rPr>
              <a:t>≈</a:t>
            </a:r>
          </a:p>
        </p:txBody>
      </p:sp>
      <p:cxnSp>
        <p:nvCxnSpPr>
          <p:cNvPr id="32" name="Straight Connector 31"/>
          <p:cNvCxnSpPr>
            <a:stCxn id="33" idx="3"/>
            <a:endCxn id="34" idx="1"/>
          </p:cNvCxnSpPr>
          <p:nvPr/>
        </p:nvCxnSpPr>
        <p:spPr>
          <a:xfrm>
            <a:off x="8285807" y="970508"/>
            <a:ext cx="121164" cy="446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30472" y="739675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«</a:t>
            </a:r>
            <a:r>
              <a:rPr lang="en-US" sz="2400" b="1" i="1" cap="small" dirty="0">
                <a:latin typeface="Iskoola Pota" pitchFamily="34" charset="0"/>
                <a:cs typeface="Iskoola Pota" pitchFamily="34" charset="0"/>
              </a:rPr>
              <a:t>A</a:t>
            </a: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»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406971" y="744140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610979" y="1446073"/>
            <a:ext cx="1228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1, 2, 3, ...</a:t>
            </a:r>
            <a:endParaRPr lang="en-US" sz="28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05700" y="520005"/>
            <a:ext cx="369767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Moderated </a:t>
            </a:r>
            <a:br>
              <a:rPr lang="en-US" sz="2400" b="1" cap="small" dirty="0">
                <a:latin typeface="Iskoola Pota" pitchFamily="34" charset="0"/>
                <a:cs typeface="Iskoola Pota" pitchFamily="34" charset="0"/>
              </a:rPr>
            </a:b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By </a:t>
            </a:r>
            <a:r>
              <a:rPr lang="en-US" sz="2400" b="1" cap="small" dirty="0" err="1">
                <a:latin typeface="Iskoola Pota" pitchFamily="34" charset="0"/>
                <a:cs typeface="Iskoola Pota" pitchFamily="34" charset="0"/>
              </a:rPr>
              <a:t>Indiv</a:t>
            </a: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 Diff</a:t>
            </a:r>
            <a:br>
              <a:rPr lang="en-US" sz="2400" b="1" cap="small" dirty="0">
                <a:latin typeface="Iskoola Pota" pitchFamily="34" charset="0"/>
                <a:cs typeface="Iskoola Pota" pitchFamily="34" charset="0"/>
              </a:rPr>
            </a:br>
            <a:endParaRPr lang="en-US" sz="1200" b="1" cap="small" dirty="0">
              <a:latin typeface="Iskoola Pota" pitchFamily="34" charset="0"/>
              <a:cs typeface="Iskoola Pota" pitchFamily="34" charset="0"/>
            </a:endParaRP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Notes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06439" y="6052653"/>
            <a:ext cx="14847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Audience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112191" y="5897155"/>
            <a:ext cx="13308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Channel</a:t>
            </a:r>
          </a:p>
        </p:txBody>
      </p:sp>
      <p:sp>
        <p:nvSpPr>
          <p:cNvPr id="39" name="Left Brace 38"/>
          <p:cNvSpPr/>
          <p:nvPr/>
        </p:nvSpPr>
        <p:spPr>
          <a:xfrm rot="5400000">
            <a:off x="7675579" y="-1156892"/>
            <a:ext cx="953431" cy="10822610"/>
          </a:xfrm>
          <a:prstGeom prst="leftBrace">
            <a:avLst>
              <a:gd name="adj1" fmla="val 42717"/>
              <a:gd name="adj2" fmla="val 5063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 b="1"/>
          </a:p>
        </p:txBody>
      </p:sp>
      <p:sp>
        <p:nvSpPr>
          <p:cNvPr id="40" name="Left Brace 39"/>
          <p:cNvSpPr/>
          <p:nvPr/>
        </p:nvSpPr>
        <p:spPr>
          <a:xfrm rot="5400000">
            <a:off x="15358163" y="5367285"/>
            <a:ext cx="1060262" cy="3580210"/>
          </a:xfrm>
          <a:prstGeom prst="leftBrace">
            <a:avLst>
              <a:gd name="adj1" fmla="val 42717"/>
              <a:gd name="adj2" fmla="val 5063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6616100" y="7425763"/>
            <a:ext cx="8018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Size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919237" y="7432897"/>
            <a:ext cx="15440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Tie </a:t>
            </a:r>
          </a:p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Strength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347964" y="7391264"/>
            <a:ext cx="11707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Status </a:t>
            </a:r>
          </a:p>
        </p:txBody>
      </p:sp>
      <p:sp>
        <p:nvSpPr>
          <p:cNvPr id="44" name="Left Brace 43"/>
          <p:cNvSpPr/>
          <p:nvPr/>
        </p:nvSpPr>
        <p:spPr>
          <a:xfrm rot="5400000">
            <a:off x="12189400" y="1597602"/>
            <a:ext cx="1468697" cy="8290099"/>
          </a:xfrm>
          <a:prstGeom prst="leftBrace">
            <a:avLst>
              <a:gd name="adj1" fmla="val 42717"/>
              <a:gd name="adj2" fmla="val 5447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 b="1"/>
          </a:p>
        </p:txBody>
      </p:sp>
      <p:sp>
        <p:nvSpPr>
          <p:cNvPr id="45" name="TextBox 44"/>
          <p:cNvSpPr txBox="1"/>
          <p:nvPr/>
        </p:nvSpPr>
        <p:spPr>
          <a:xfrm>
            <a:off x="12024620" y="6049138"/>
            <a:ext cx="12426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Sender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106130" y="6052652"/>
            <a:ext cx="14847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Audience </a:t>
            </a:r>
          </a:p>
        </p:txBody>
      </p:sp>
      <p:sp>
        <p:nvSpPr>
          <p:cNvPr id="47" name="Left Brace 46"/>
          <p:cNvSpPr/>
          <p:nvPr/>
        </p:nvSpPr>
        <p:spPr>
          <a:xfrm rot="5400000">
            <a:off x="9430091" y="3630213"/>
            <a:ext cx="1142091" cy="6972525"/>
          </a:xfrm>
          <a:prstGeom prst="leftBrace">
            <a:avLst>
              <a:gd name="adj1" fmla="val 42717"/>
              <a:gd name="adj2" fmla="val 5063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 b="1"/>
          </a:p>
        </p:txBody>
      </p:sp>
      <p:sp>
        <p:nvSpPr>
          <p:cNvPr id="48" name="TextBox 47"/>
          <p:cNvSpPr txBox="1"/>
          <p:nvPr/>
        </p:nvSpPr>
        <p:spPr>
          <a:xfrm>
            <a:off x="8116078" y="7340122"/>
            <a:ext cx="16674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Synchrony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673529" y="7327967"/>
            <a:ext cx="11945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Online/</a:t>
            </a:r>
          </a:p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Offline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180349" y="7371102"/>
            <a:ext cx="16674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Directed/</a:t>
            </a:r>
          </a:p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undirected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024947" y="7355639"/>
            <a:ext cx="14285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Social</a:t>
            </a:r>
          </a:p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presence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474639" y="6049139"/>
            <a:ext cx="13308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Channel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168948" y="6202692"/>
            <a:ext cx="15648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Triggered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962400" y="6196372"/>
            <a:ext cx="12763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Emotion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57200" y="6177374"/>
            <a:ext cx="15552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Self-</a:t>
            </a:r>
          </a:p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enhancing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351830" y="6202692"/>
            <a:ext cx="17347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observable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253166" y="6193314"/>
            <a:ext cx="11288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Useful</a:t>
            </a:r>
          </a:p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Info.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895600" y="7602359"/>
            <a:ext cx="144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Valance</a:t>
            </a:r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3728992" y="6712387"/>
            <a:ext cx="864465" cy="833739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616868" y="6775535"/>
            <a:ext cx="719691" cy="826824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524627" y="7608679"/>
            <a:ext cx="18226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Arousal</a:t>
            </a:r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8141001" y="7824123"/>
            <a:ext cx="864465" cy="833739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942278" y="8720913"/>
            <a:ext cx="27163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asynchronous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623361" y="8720912"/>
            <a:ext cx="24387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Synchronous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8130759" y="7817802"/>
            <a:ext cx="864465" cy="833739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9018635" y="7880950"/>
            <a:ext cx="719691" cy="826824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3258670" y="9093737"/>
            <a:ext cx="13030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Strong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V="1">
            <a:off x="13987740" y="8203766"/>
            <a:ext cx="401157" cy="732589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4412308" y="8266913"/>
            <a:ext cx="333623" cy="704028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4112191" y="9096592"/>
            <a:ext cx="18226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Weak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5670871" y="8771563"/>
            <a:ext cx="1303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One-to-one</a:t>
            </a:r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16469797" y="7925423"/>
            <a:ext cx="575377" cy="889971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7068585" y="7988570"/>
            <a:ext cx="407507" cy="826824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622073" y="10780571"/>
            <a:ext cx="1110615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cap="small" dirty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1. Interesting, surprising things more likely to be shared (Berger &amp; Milkman, 2012)</a:t>
            </a:r>
          </a:p>
          <a:p>
            <a:r>
              <a:rPr lang="en-US" sz="2000" b="1" cap="small" dirty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2. Accessibility drives sharing (Berger &amp; Schwartz 2011)</a:t>
            </a:r>
          </a:p>
          <a:p>
            <a:r>
              <a:rPr lang="en-US" sz="2000" b="1" cap="small" dirty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3: (Rime 2009), positive shared more than negative (Berger &amp; Milkman, 2012) but arousal also matters (Berger 2011) </a:t>
            </a:r>
          </a:p>
          <a:p>
            <a:pPr lvl="0"/>
            <a:endParaRPr lang="en-US" sz="400" b="1" cap="small" dirty="0">
              <a:solidFill>
                <a:prstClr val="black"/>
              </a:solidFill>
              <a:latin typeface="Iskoola Pota" pitchFamily="34" charset="0"/>
              <a:cs typeface="Iskoola Pota" pitchFamily="34" charset="0"/>
            </a:endParaRPr>
          </a:p>
          <a:p>
            <a:r>
              <a:rPr lang="en-US" sz="2000" b="1" cap="small" dirty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4: Synchrony leads people to share what is top-of-mind (Berger &amp; </a:t>
            </a:r>
            <a:r>
              <a:rPr lang="en-US" sz="2000" b="1" cap="small" dirty="0" err="1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Iyengar</a:t>
            </a:r>
            <a:r>
              <a:rPr lang="en-US" sz="2000" b="1" cap="small" dirty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, 2013)</a:t>
            </a:r>
          </a:p>
          <a:p>
            <a:r>
              <a:rPr lang="en-US" sz="2000" b="1" cap="small" dirty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5. Share valuable information with strong ties (</a:t>
            </a:r>
            <a:r>
              <a:rPr lang="en-US" sz="2000" b="1" cap="small" dirty="0" err="1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Frenzen</a:t>
            </a:r>
            <a:r>
              <a:rPr lang="en-US" sz="2000" b="1" cap="small" dirty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 &amp; </a:t>
            </a:r>
            <a:r>
              <a:rPr lang="en-US" sz="2000" b="1" cap="small" dirty="0" err="1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nakamoto</a:t>
            </a:r>
            <a:r>
              <a:rPr lang="en-US" sz="2000" b="1" cap="small" dirty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, 1993)</a:t>
            </a:r>
          </a:p>
          <a:p>
            <a:r>
              <a:rPr lang="en-US" sz="2000" b="1" cap="small" dirty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6. one-to-one encourages sharing other focused things  (Barasch &amp; Berger, 2014)</a:t>
            </a:r>
          </a:p>
          <a:p>
            <a:pPr lvl="0"/>
            <a:endParaRPr lang="en-US" sz="300" b="1" cap="small" dirty="0">
              <a:solidFill>
                <a:prstClr val="black"/>
              </a:solidFill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3393473" y="10439400"/>
            <a:ext cx="11334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9740684" y="7274933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cap="small" dirty="0">
                <a:solidFill>
                  <a:prstClr val="black"/>
                </a:solidFill>
                <a:latin typeface="Iskoola Pota" pitchFamily="34" charset="0"/>
              </a:rPr>
              <a:t>4</a:t>
            </a:r>
            <a:endParaRPr lang="en-US" sz="2000" dirty="0"/>
          </a:p>
        </p:txBody>
      </p:sp>
      <p:sp>
        <p:nvSpPr>
          <p:cNvPr id="77" name="Rectangle 76"/>
          <p:cNvSpPr/>
          <p:nvPr/>
        </p:nvSpPr>
        <p:spPr>
          <a:xfrm>
            <a:off x="5019490" y="602416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3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7135290" y="7326065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6</a:t>
            </a:r>
          </a:p>
        </p:txBody>
      </p:sp>
      <p:sp>
        <p:nvSpPr>
          <p:cNvPr id="79" name="Rectangle 78"/>
          <p:cNvSpPr/>
          <p:nvPr/>
        </p:nvSpPr>
        <p:spPr>
          <a:xfrm>
            <a:off x="1524000" y="6059633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1</a:t>
            </a:r>
          </a:p>
        </p:txBody>
      </p:sp>
      <p:sp>
        <p:nvSpPr>
          <p:cNvPr id="80" name="Rectangle 79"/>
          <p:cNvSpPr/>
          <p:nvPr/>
        </p:nvSpPr>
        <p:spPr>
          <a:xfrm>
            <a:off x="14846459" y="7319244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cap="small" dirty="0">
                <a:solidFill>
                  <a:prstClr val="black"/>
                </a:solidFill>
                <a:latin typeface="Iskoola Pota" pitchFamily="34" charset="0"/>
              </a:rPr>
              <a:t>5</a:t>
            </a:r>
            <a:endParaRPr lang="en-US" sz="2000" dirty="0"/>
          </a:p>
        </p:txBody>
      </p:sp>
      <p:sp>
        <p:nvSpPr>
          <p:cNvPr id="81" name="Rectangle 80"/>
          <p:cNvSpPr/>
          <p:nvPr/>
        </p:nvSpPr>
        <p:spPr>
          <a:xfrm>
            <a:off x="3538270" y="598115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40991" y="255618"/>
            <a:ext cx="12803809" cy="20116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71800" y="499408"/>
            <a:ext cx="41605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Positive Assoc</a:t>
            </a:r>
          </a:p>
          <a:p>
            <a:pPr>
              <a:tabLst>
                <a:tab pos="1381125" algn="l"/>
                <a:tab pos="1436688" algn="l"/>
              </a:tabLst>
            </a:pPr>
            <a:endParaRPr lang="en-US" sz="1200" b="1" dirty="0">
              <a:latin typeface="Iskoola Pota" pitchFamily="34" charset="0"/>
              <a:cs typeface="Iskoola Pota" pitchFamily="34" charset="0"/>
            </a:endParaRP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Negative </a:t>
            </a:r>
            <a:r>
              <a:rPr lang="en-US" sz="2400" b="1" cap="small" dirty="0" err="1">
                <a:latin typeface="Iskoola Pota" pitchFamily="34" charset="0"/>
                <a:cs typeface="Iskoola Pota" pitchFamily="34" charset="0"/>
              </a:rPr>
              <a:t>Assoc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1200" b="1" dirty="0">
                <a:latin typeface="Iskoola Pota" pitchFamily="34" charset="0"/>
                <a:cs typeface="Iskoola Pota" pitchFamily="34" charset="0"/>
              </a:rPr>
              <a:t>     </a:t>
            </a:r>
            <a:r>
              <a:rPr lang="en-US" sz="1200" b="1" cap="small" dirty="0">
                <a:latin typeface="Iskoola Pota" pitchFamily="34" charset="0"/>
                <a:cs typeface="Iskoola Pota" pitchFamily="34" charset="0"/>
              </a:rPr>
              <a:t>         	</a:t>
            </a: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Empirical Equiv</a:t>
            </a: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 </a:t>
            </a:r>
            <a:r>
              <a:rPr lang="en-US" sz="1600" b="1" cap="small" dirty="0">
                <a:latin typeface="Iskoola Pota" pitchFamily="34" charset="0"/>
                <a:cs typeface="Iskoola Pota" pitchFamily="34" charset="0"/>
              </a:rPr>
              <a:t>  </a:t>
            </a:r>
            <a:endParaRPr lang="en-US" sz="24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585460" y="251460"/>
            <a:ext cx="39565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381125" algn="l"/>
                <a:tab pos="1436688" algn="l"/>
              </a:tabLst>
            </a:pPr>
            <a:r>
              <a:rPr lang="en-US" sz="1200" b="1" dirty="0">
                <a:latin typeface="Iskoola Pota" pitchFamily="34" charset="0"/>
                <a:cs typeface="Iskoola Pota" pitchFamily="34" charset="0"/>
              </a:rPr>
              <a:t>   </a:t>
            </a:r>
            <a:r>
              <a:rPr lang="en-US" sz="1200" b="1" cap="small" dirty="0">
                <a:latin typeface="Iskoola Pota" pitchFamily="34" charset="0"/>
                <a:cs typeface="Iskoola Pota" pitchFamily="34" charset="0"/>
              </a:rPr>
              <a:t>        	</a:t>
            </a: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Fundamental</a:t>
            </a:r>
            <a:br>
              <a:rPr lang="en-US" sz="2400" b="1" cap="small" dirty="0">
                <a:latin typeface="Iskoola Pota" pitchFamily="34" charset="0"/>
                <a:cs typeface="Iskoola Pota" pitchFamily="34" charset="0"/>
              </a:rPr>
            </a:b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Elements</a:t>
            </a: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1200" b="1" cap="small" dirty="0">
                <a:latin typeface="Iskoola Pota" pitchFamily="34" charset="0"/>
                <a:cs typeface="Iskoola Pota" pitchFamily="34" charset="0"/>
              </a:rPr>
              <a:t>	</a:t>
            </a: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Varieties Of</a:t>
            </a:r>
            <a:br>
              <a:rPr lang="en-US" sz="2400" b="1" cap="small" dirty="0">
                <a:latin typeface="Iskoola Pota" pitchFamily="34" charset="0"/>
                <a:cs typeface="Iskoola Pota" pitchFamily="34" charset="0"/>
              </a:rPr>
            </a:b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Elements</a:t>
            </a:r>
          </a:p>
        </p:txBody>
      </p:sp>
      <p:sp>
        <p:nvSpPr>
          <p:cNvPr id="12" name="Left Brace 11"/>
          <p:cNvSpPr/>
          <p:nvPr/>
        </p:nvSpPr>
        <p:spPr>
          <a:xfrm rot="5400000">
            <a:off x="12158110" y="80457"/>
            <a:ext cx="222804" cy="1024344"/>
          </a:xfrm>
          <a:prstGeom prst="leftBrace">
            <a:avLst>
              <a:gd name="adj1" fmla="val 42717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13" name="Straight Connector 12"/>
          <p:cNvCxnSpPr>
            <a:stCxn id="17" idx="3"/>
            <a:endCxn id="18" idx="1"/>
          </p:cNvCxnSpPr>
          <p:nvPr/>
        </p:nvCxnSpPr>
        <p:spPr>
          <a:xfrm>
            <a:off x="3531771" y="713610"/>
            <a:ext cx="281465" cy="446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842791" y="614577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349440" y="614577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B</a:t>
            </a:r>
          </a:p>
        </p:txBody>
      </p:sp>
      <p:sp>
        <p:nvSpPr>
          <p:cNvPr id="16" name="Left Bracket 15"/>
          <p:cNvSpPr/>
          <p:nvPr/>
        </p:nvSpPr>
        <p:spPr>
          <a:xfrm rot="16200000">
            <a:off x="12125422" y="396431"/>
            <a:ext cx="290214" cy="1069403"/>
          </a:xfrm>
          <a:prstGeom prst="leftBracket">
            <a:avLst>
              <a:gd name="adj" fmla="val 5295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" name="TextBox 16"/>
          <p:cNvSpPr txBox="1"/>
          <p:nvPr/>
        </p:nvSpPr>
        <p:spPr>
          <a:xfrm>
            <a:off x="3097037" y="482777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13236" y="487242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B</a:t>
            </a:r>
          </a:p>
        </p:txBody>
      </p:sp>
      <p:cxnSp>
        <p:nvCxnSpPr>
          <p:cNvPr id="19" name="Straight Connector 18"/>
          <p:cNvCxnSpPr>
            <a:stCxn id="20" idx="3"/>
            <a:endCxn id="21" idx="1"/>
          </p:cNvCxnSpPr>
          <p:nvPr/>
        </p:nvCxnSpPr>
        <p:spPr>
          <a:xfrm>
            <a:off x="3531771" y="1288445"/>
            <a:ext cx="281465" cy="446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97037" y="105761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3236" y="1062077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B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3641204" y="1216710"/>
            <a:ext cx="45720" cy="14793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747541" y="157386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A</a:t>
            </a:r>
          </a:p>
        </p:txBody>
      </p:sp>
      <p:cxnSp>
        <p:nvCxnSpPr>
          <p:cNvPr id="24" name="Straight Connector 23"/>
          <p:cNvCxnSpPr>
            <a:stCxn id="26" idx="1"/>
            <a:endCxn id="23" idx="3"/>
          </p:cNvCxnSpPr>
          <p:nvPr/>
        </p:nvCxnSpPr>
        <p:spPr>
          <a:xfrm flipH="1">
            <a:off x="12182275" y="1547437"/>
            <a:ext cx="301932" cy="257264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7" idx="1"/>
            <a:endCxn id="23" idx="3"/>
          </p:cNvCxnSpPr>
          <p:nvPr/>
        </p:nvCxnSpPr>
        <p:spPr>
          <a:xfrm flipH="1" flipV="1">
            <a:off x="12182275" y="1804701"/>
            <a:ext cx="293824" cy="157371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2484207" y="1316604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X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2476099" y="1731239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cap="small" dirty="0">
                <a:solidFill>
                  <a:schemeClr val="tx1">
                    <a:lumMod val="50000"/>
                    <a:lumOff val="50000"/>
                  </a:schemeClr>
                </a:solidFill>
                <a:latin typeface="Iskoola Pota" pitchFamily="34" charset="0"/>
                <a:cs typeface="Iskoola Pota" pitchFamily="34" charset="0"/>
              </a:rPr>
              <a:t>Y</a:t>
            </a:r>
          </a:p>
        </p:txBody>
      </p:sp>
      <p:cxnSp>
        <p:nvCxnSpPr>
          <p:cNvPr id="28" name="Straight Connector 27"/>
          <p:cNvCxnSpPr>
            <a:stCxn id="29" idx="3"/>
            <a:endCxn id="30" idx="1"/>
          </p:cNvCxnSpPr>
          <p:nvPr/>
        </p:nvCxnSpPr>
        <p:spPr>
          <a:xfrm>
            <a:off x="3537458" y="1841510"/>
            <a:ext cx="281465" cy="446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02724" y="1610677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8923" y="1615142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96424" y="1492607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French Script MT" panose="03020402040607040605" pitchFamily="66" charset="0"/>
                <a:cs typeface="Iskoola Pota" pitchFamily="34" charset="0"/>
              </a:rPr>
              <a:t>≈</a:t>
            </a:r>
          </a:p>
        </p:txBody>
      </p:sp>
      <p:cxnSp>
        <p:nvCxnSpPr>
          <p:cNvPr id="32" name="Straight Connector 31"/>
          <p:cNvCxnSpPr>
            <a:stCxn id="33" idx="3"/>
            <a:endCxn id="34" idx="1"/>
          </p:cNvCxnSpPr>
          <p:nvPr/>
        </p:nvCxnSpPr>
        <p:spPr>
          <a:xfrm>
            <a:off x="8285807" y="970508"/>
            <a:ext cx="121164" cy="446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30472" y="739675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«</a:t>
            </a:r>
            <a:r>
              <a:rPr lang="en-US" sz="2400" b="1" i="1" cap="small" dirty="0">
                <a:latin typeface="Iskoola Pota" pitchFamily="34" charset="0"/>
                <a:cs typeface="Iskoola Pota" pitchFamily="34" charset="0"/>
              </a:rPr>
              <a:t>A</a:t>
            </a: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»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406971" y="744140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610979" y="1446073"/>
            <a:ext cx="1228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1, 2, 3, ...</a:t>
            </a:r>
            <a:endParaRPr lang="en-US" sz="28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05700" y="520005"/>
            <a:ext cx="369767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Moderated </a:t>
            </a:r>
            <a:br>
              <a:rPr lang="en-US" sz="2400" b="1" cap="small" dirty="0">
                <a:latin typeface="Iskoola Pota" pitchFamily="34" charset="0"/>
                <a:cs typeface="Iskoola Pota" pitchFamily="34" charset="0"/>
              </a:rPr>
            </a:b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By </a:t>
            </a:r>
            <a:r>
              <a:rPr lang="en-US" sz="2400" b="1" cap="small" dirty="0" err="1">
                <a:latin typeface="Iskoola Pota" pitchFamily="34" charset="0"/>
                <a:cs typeface="Iskoola Pota" pitchFamily="34" charset="0"/>
              </a:rPr>
              <a:t>Indiv</a:t>
            </a: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 Diff</a:t>
            </a:r>
            <a:br>
              <a:rPr lang="en-US" sz="2400" b="1" cap="small" dirty="0">
                <a:latin typeface="Iskoola Pota" pitchFamily="34" charset="0"/>
                <a:cs typeface="Iskoola Pota" pitchFamily="34" charset="0"/>
              </a:rPr>
            </a:br>
            <a:endParaRPr lang="en-US" sz="1200" b="1" cap="small" dirty="0">
              <a:latin typeface="Iskoola Pota" pitchFamily="34" charset="0"/>
              <a:cs typeface="Iskoola Pota" pitchFamily="34" charset="0"/>
            </a:endParaRPr>
          </a:p>
          <a:p>
            <a:pPr>
              <a:tabLst>
                <a:tab pos="1381125" algn="l"/>
                <a:tab pos="1436688" algn="l"/>
              </a:tabLst>
            </a:pPr>
            <a:r>
              <a:rPr lang="en-US" sz="2400" b="1" cap="small" dirty="0">
                <a:latin typeface="Iskoola Pota" pitchFamily="34" charset="0"/>
                <a:cs typeface="Iskoola Pota" pitchFamily="34" charset="0"/>
              </a:rPr>
              <a:t>	Notes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740962" y="4143244"/>
            <a:ext cx="54810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koola Pota" pitchFamily="34" charset="0"/>
                <a:cs typeface="Iskoola Pota" pitchFamily="34" charset="0"/>
              </a:rPr>
              <a:t>Variance in </a:t>
            </a:r>
            <a:r>
              <a:rPr lang="en-US" sz="32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koola Pota" pitchFamily="34" charset="0"/>
                <a:cs typeface="Iskoola Pota" pitchFamily="34" charset="0"/>
              </a:rPr>
              <a:t>Political Ideology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184894" y="5686183"/>
            <a:ext cx="3454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Motivational Orientation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2725400" y="5522316"/>
            <a:ext cx="32541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Group Position in Social Hierarchy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988235" y="6894511"/>
            <a:ext cx="23843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Situational Determinants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9282416" y="6887757"/>
            <a:ext cx="1952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cap="small" dirty="0">
                <a:latin typeface="Iskoola Pota" pitchFamily="34" charset="0"/>
                <a:cs typeface="Iskoola Pota" pitchFamily="34" charset="0"/>
              </a:rPr>
              <a:t>«Trait </a:t>
            </a:r>
          </a:p>
          <a:p>
            <a:pPr algn="ctr"/>
            <a:r>
              <a:rPr lang="en-US" sz="2200" b="1" i="1" cap="small" dirty="0">
                <a:latin typeface="Iskoola Pota" pitchFamily="34" charset="0"/>
                <a:cs typeface="Iskoola Pota" pitchFamily="34" charset="0"/>
              </a:rPr>
              <a:t>Ability»</a:t>
            </a:r>
            <a:endParaRPr lang="en-US" sz="22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631222" y="9737024"/>
            <a:ext cx="1919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Need for Cognition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601150" y="7897607"/>
            <a:ext cx="18735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Need for Structure, Certainty, Closure</a:t>
            </a:r>
          </a:p>
        </p:txBody>
      </p:sp>
      <p:cxnSp>
        <p:nvCxnSpPr>
          <p:cNvPr id="89" name="Straight Connector 88"/>
          <p:cNvCxnSpPr/>
          <p:nvPr/>
        </p:nvCxnSpPr>
        <p:spPr>
          <a:xfrm flipH="1" flipV="1">
            <a:off x="1295400" y="7636202"/>
            <a:ext cx="29425" cy="2485543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610879" y="6400800"/>
            <a:ext cx="6399521" cy="1395373"/>
            <a:chOff x="815806" y="3963310"/>
            <a:chExt cx="6351054" cy="1526434"/>
          </a:xfrm>
        </p:grpSpPr>
        <p:sp>
          <p:nvSpPr>
            <p:cNvPr id="91" name="Left Brace 90"/>
            <p:cNvSpPr/>
            <p:nvPr/>
          </p:nvSpPr>
          <p:spPr>
            <a:xfrm rot="5400000">
              <a:off x="3377158" y="1401958"/>
              <a:ext cx="1221723" cy="6344428"/>
            </a:xfrm>
            <a:prstGeom prst="leftBrace">
              <a:avLst>
                <a:gd name="adj1" fmla="val 42717"/>
                <a:gd name="adj2" fmla="val 50637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200" b="1">
                <a:latin typeface="Iskoola Pota" pitchFamily="34" charset="0"/>
                <a:cs typeface="Iskoola Pota" pitchFamily="34" charset="0"/>
              </a:endParaRPr>
            </a:p>
          </p:txBody>
        </p:sp>
        <p:sp>
          <p:nvSpPr>
            <p:cNvPr id="92" name="Left Bracket 91"/>
            <p:cNvSpPr/>
            <p:nvPr/>
          </p:nvSpPr>
          <p:spPr>
            <a:xfrm rot="16200000">
              <a:off x="3868816" y="2191700"/>
              <a:ext cx="245370" cy="6350718"/>
            </a:xfrm>
            <a:prstGeom prst="leftBracket">
              <a:avLst>
                <a:gd name="adj" fmla="val 52954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200" b="1">
                <a:latin typeface="Iskoola Pota" pitchFamily="34" charset="0"/>
                <a:cs typeface="Iskoola Pota" pitchFamily="34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1733171" y="6293965"/>
            <a:ext cx="5025654" cy="1493132"/>
            <a:chOff x="11345431" y="3976839"/>
            <a:chExt cx="5758345" cy="1493132"/>
          </a:xfrm>
        </p:grpSpPr>
        <p:sp>
          <p:nvSpPr>
            <p:cNvPr id="94" name="Left Brace 93"/>
            <p:cNvSpPr/>
            <p:nvPr/>
          </p:nvSpPr>
          <p:spPr>
            <a:xfrm rot="5400000">
              <a:off x="13613740" y="1708530"/>
              <a:ext cx="1221723" cy="5758341"/>
            </a:xfrm>
            <a:prstGeom prst="leftBrace">
              <a:avLst>
                <a:gd name="adj1" fmla="val 42717"/>
                <a:gd name="adj2" fmla="val 50637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200" b="1">
                <a:latin typeface="Iskoola Pota" pitchFamily="34" charset="0"/>
                <a:cs typeface="Iskoola Pota" pitchFamily="34" charset="0"/>
              </a:endParaRPr>
            </a:p>
          </p:txBody>
        </p:sp>
        <p:sp>
          <p:nvSpPr>
            <p:cNvPr id="95" name="Left Bracket 94"/>
            <p:cNvSpPr/>
            <p:nvPr/>
          </p:nvSpPr>
          <p:spPr>
            <a:xfrm rot="16200000">
              <a:off x="14127761" y="2493956"/>
              <a:ext cx="193686" cy="5758344"/>
            </a:xfrm>
            <a:prstGeom prst="leftBracket">
              <a:avLst>
                <a:gd name="adj" fmla="val 52954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200" b="1">
                <a:latin typeface="Iskoola Pota" pitchFamily="34" charset="0"/>
                <a:cs typeface="Iskoola Pota" pitchFamily="34" charset="0"/>
              </a:endParaRPr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9372600" y="10287000"/>
            <a:ext cx="448377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cap="small" dirty="0">
                <a:solidFill>
                  <a:prstClr val="black"/>
                </a:solidFill>
                <a:latin typeface="Iskoola Pota" pitchFamily="34" charset="0"/>
                <a:cs typeface="Iskoola Pota" pitchFamily="34" charset="0"/>
              </a:rPr>
              <a:t>1</a:t>
            </a:r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. Alford, Funk, &amp; Hibbing, 2005</a:t>
            </a:r>
          </a:p>
          <a:p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2. </a:t>
            </a:r>
            <a:r>
              <a:rPr lang="en-US" sz="2000" b="1" cap="small" dirty="0" err="1">
                <a:latin typeface="Iskoola Pota" pitchFamily="34" charset="0"/>
                <a:cs typeface="Iskoola Pota" pitchFamily="34" charset="0"/>
              </a:rPr>
              <a:t>Jost</a:t>
            </a:r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, </a:t>
            </a:r>
            <a:r>
              <a:rPr lang="en-US" sz="2000" b="1" cap="small" dirty="0" err="1">
                <a:latin typeface="Iskoola Pota" pitchFamily="34" charset="0"/>
                <a:cs typeface="Iskoola Pota" pitchFamily="34" charset="0"/>
              </a:rPr>
              <a:t>Banaji</a:t>
            </a:r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, &amp; </a:t>
            </a:r>
            <a:r>
              <a:rPr lang="en-US" sz="2000" b="1" cap="small" dirty="0" err="1">
                <a:latin typeface="Iskoola Pota" pitchFamily="34" charset="0"/>
                <a:cs typeface="Iskoola Pota" pitchFamily="34" charset="0"/>
              </a:rPr>
              <a:t>Nosek</a:t>
            </a:r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, 2004</a:t>
            </a:r>
          </a:p>
          <a:p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3. </a:t>
            </a:r>
            <a:r>
              <a:rPr lang="en-US" sz="2000" b="1" cap="small" dirty="0" err="1">
                <a:latin typeface="Iskoola Pota" pitchFamily="34" charset="0"/>
                <a:cs typeface="Iskoola Pota" pitchFamily="34" charset="0"/>
              </a:rPr>
              <a:t>Jost</a:t>
            </a:r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, Glaser, </a:t>
            </a:r>
            <a:r>
              <a:rPr lang="en-US" sz="2000" b="1" cap="small" dirty="0" err="1">
                <a:latin typeface="Iskoola Pota" pitchFamily="34" charset="0"/>
                <a:cs typeface="Iskoola Pota" pitchFamily="34" charset="0"/>
              </a:rPr>
              <a:t>Kruglanksi</a:t>
            </a:r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, &amp; </a:t>
            </a:r>
            <a:r>
              <a:rPr lang="en-US" sz="2000" b="1" cap="small" dirty="0" err="1">
                <a:latin typeface="Iskoola Pota" pitchFamily="34" charset="0"/>
                <a:cs typeface="Iskoola Pota" pitchFamily="34" charset="0"/>
              </a:rPr>
              <a:t>Sulloway</a:t>
            </a:r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, 2003; </a:t>
            </a:r>
            <a:r>
              <a:rPr lang="en-US" sz="2000" b="1" cap="small" dirty="0" err="1">
                <a:latin typeface="Iskoola Pota" pitchFamily="34" charset="0"/>
                <a:cs typeface="Iskoola Pota" pitchFamily="34" charset="0"/>
              </a:rPr>
              <a:t>Jost</a:t>
            </a:r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, Sterling, &amp; Stern, in press</a:t>
            </a:r>
          </a:p>
          <a:p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4. </a:t>
            </a:r>
            <a:r>
              <a:rPr lang="en-US" sz="2000" b="1" cap="small" dirty="0" err="1">
                <a:latin typeface="Iskoola Pota" pitchFamily="34" charset="0"/>
                <a:cs typeface="Iskoola Pota" pitchFamily="34" charset="0"/>
              </a:rPr>
              <a:t>Jost</a:t>
            </a:r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, Stern, Sterling, &amp; Rule, in press</a:t>
            </a:r>
          </a:p>
          <a:p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5. Stern, West, &amp; </a:t>
            </a:r>
            <a:r>
              <a:rPr lang="en-US" sz="2000" b="1" cap="small" dirty="0" err="1">
                <a:latin typeface="Iskoola Pota" pitchFamily="34" charset="0"/>
                <a:cs typeface="Iskoola Pota" pitchFamily="34" charset="0"/>
              </a:rPr>
              <a:t>schmitt</a:t>
            </a:r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, 2014</a:t>
            </a:r>
          </a:p>
          <a:p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6. </a:t>
            </a:r>
            <a:r>
              <a:rPr lang="en-US" sz="2000" b="1" cap="small" dirty="0" smtClean="0">
                <a:latin typeface="Iskoola Pota" pitchFamily="34" charset="0"/>
                <a:cs typeface="Iskoola Pota" pitchFamily="34" charset="0"/>
              </a:rPr>
              <a:t>graham</a:t>
            </a:r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, </a:t>
            </a:r>
            <a:r>
              <a:rPr lang="en-US" sz="2000" b="1" cap="small" dirty="0" err="1">
                <a:latin typeface="Iskoola Pota" pitchFamily="34" charset="0"/>
                <a:cs typeface="Iskoola Pota" pitchFamily="34" charset="0"/>
              </a:rPr>
              <a:t>haidt</a:t>
            </a:r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, &amp; </a:t>
            </a:r>
            <a:r>
              <a:rPr lang="en-US" sz="2000" b="1" cap="small" dirty="0" err="1" smtClean="0">
                <a:latin typeface="Iskoola Pota" pitchFamily="34" charset="0"/>
                <a:cs typeface="Iskoola Pota" pitchFamily="34" charset="0"/>
              </a:rPr>
              <a:t>nosek</a:t>
            </a:r>
            <a:r>
              <a:rPr lang="en-US" sz="2000" b="1" cap="small" dirty="0" smtClean="0">
                <a:latin typeface="Iskoola Pota" pitchFamily="34" charset="0"/>
                <a:cs typeface="Iskoola Pota" pitchFamily="34" charset="0"/>
              </a:rPr>
              <a:t>, </a:t>
            </a:r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2009</a:t>
            </a:r>
          </a:p>
          <a:p>
            <a:endParaRPr lang="en-US" sz="2000" b="1" cap="small" dirty="0"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10000861" y="10210800"/>
            <a:ext cx="82476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7513340" y="5682495"/>
            <a:ext cx="34541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Cognitive Capability</a:t>
            </a:r>
          </a:p>
        </p:txBody>
      </p:sp>
      <p:cxnSp>
        <p:nvCxnSpPr>
          <p:cNvPr id="99" name="Straight Connector 245"/>
          <p:cNvCxnSpPr/>
          <p:nvPr/>
        </p:nvCxnSpPr>
        <p:spPr>
          <a:xfrm>
            <a:off x="1966108" y="4610590"/>
            <a:ext cx="869979" cy="870953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245"/>
          <p:cNvCxnSpPr>
            <a:stCxn id="110" idx="2"/>
          </p:cNvCxnSpPr>
          <p:nvPr/>
        </p:nvCxnSpPr>
        <p:spPr>
          <a:xfrm flipH="1">
            <a:off x="2864429" y="3912045"/>
            <a:ext cx="522142" cy="1569498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60"/>
          <p:cNvCxnSpPr/>
          <p:nvPr/>
        </p:nvCxnSpPr>
        <p:spPr>
          <a:xfrm flipH="1">
            <a:off x="14313578" y="4260989"/>
            <a:ext cx="271326" cy="1200663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60"/>
          <p:cNvCxnSpPr/>
          <p:nvPr/>
        </p:nvCxnSpPr>
        <p:spPr>
          <a:xfrm flipH="1">
            <a:off x="14313578" y="4606089"/>
            <a:ext cx="984389" cy="855563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13035314" y="3739725"/>
            <a:ext cx="34541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Objective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4111117" y="4161681"/>
            <a:ext cx="34541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Subjective</a:t>
            </a:r>
          </a:p>
        </p:txBody>
      </p:sp>
      <p:grpSp>
        <p:nvGrpSpPr>
          <p:cNvPr id="105" name="Group 104"/>
          <p:cNvGrpSpPr/>
          <p:nvPr/>
        </p:nvGrpSpPr>
        <p:grpSpPr>
          <a:xfrm>
            <a:off x="12310063" y="7041308"/>
            <a:ext cx="3974263" cy="435099"/>
            <a:chOff x="12072181" y="6981966"/>
            <a:chExt cx="3974263" cy="435099"/>
          </a:xfrm>
        </p:grpSpPr>
        <p:sp>
          <p:nvSpPr>
            <p:cNvPr id="106" name="TextBox 105"/>
            <p:cNvSpPr txBox="1"/>
            <p:nvPr/>
          </p:nvSpPr>
          <p:spPr>
            <a:xfrm>
              <a:off x="12072181" y="6986178"/>
              <a:ext cx="75693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cap="small" dirty="0">
                  <a:latin typeface="Iskoola Pota" pitchFamily="34" charset="0"/>
                  <a:cs typeface="Iskoola Pota" pitchFamily="34" charset="0"/>
                </a:rPr>
                <a:t>Size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3439295" y="6981966"/>
              <a:ext cx="112242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cap="small" dirty="0">
                  <a:latin typeface="Iskoola Pota" pitchFamily="34" charset="0"/>
                  <a:cs typeface="Iskoola Pota" pitchFamily="34" charset="0"/>
                </a:rPr>
                <a:t>Power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4914211" y="6985657"/>
              <a:ext cx="113223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cap="small" dirty="0">
                  <a:latin typeface="Iskoola Pota" pitchFamily="34" charset="0"/>
                  <a:cs typeface="Iskoola Pota" pitchFamily="34" charset="0"/>
                </a:rPr>
                <a:t>Status</a:t>
              </a:r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0" y="3915915"/>
            <a:ext cx="32518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cap="small" dirty="0" smtClean="0">
                <a:latin typeface="Iskoola Pota" pitchFamily="34" charset="0"/>
                <a:cs typeface="Iskoola Pota" pitchFamily="34" charset="0"/>
              </a:rPr>
              <a:t>«Genetic/Biological </a:t>
            </a:r>
            <a:endParaRPr lang="en-US" sz="2200" b="1" i="1" cap="small" dirty="0">
              <a:latin typeface="Iskoola Pota" pitchFamily="34" charset="0"/>
              <a:cs typeface="Iskoola Pota" pitchFamily="34" charset="0"/>
            </a:endParaRPr>
          </a:p>
          <a:p>
            <a:pPr algn="ctr"/>
            <a:r>
              <a:rPr lang="en-US" sz="2200" b="1" i="1" cap="small" dirty="0" smtClean="0">
                <a:latin typeface="Iskoola Pota" pitchFamily="34" charset="0"/>
                <a:cs typeface="Iskoola Pota" pitchFamily="34" charset="0"/>
              </a:rPr>
              <a:t>Factors»</a:t>
            </a:r>
            <a:endParaRPr lang="en-US" sz="22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659502" y="3142604"/>
            <a:ext cx="3454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Social </a:t>
            </a:r>
          </a:p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Stability/Threat</a:t>
            </a:r>
          </a:p>
        </p:txBody>
      </p:sp>
      <p:cxnSp>
        <p:nvCxnSpPr>
          <p:cNvPr id="111" name="Straight Connector 60"/>
          <p:cNvCxnSpPr/>
          <p:nvPr/>
        </p:nvCxnSpPr>
        <p:spPr>
          <a:xfrm flipH="1">
            <a:off x="4034076" y="2971800"/>
            <a:ext cx="500269" cy="494423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3251891" y="2545683"/>
            <a:ext cx="34541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Objective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610545" y="3200400"/>
            <a:ext cx="17956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Subjective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914400" y="7038721"/>
            <a:ext cx="6003487" cy="442003"/>
            <a:chOff x="538698" y="6995214"/>
            <a:chExt cx="6003487" cy="442003"/>
          </a:xfrm>
        </p:grpSpPr>
        <p:sp>
          <p:nvSpPr>
            <p:cNvPr id="115" name="TextBox 114"/>
            <p:cNvSpPr txBox="1"/>
            <p:nvPr/>
          </p:nvSpPr>
          <p:spPr>
            <a:xfrm>
              <a:off x="538698" y="7006330"/>
              <a:ext cx="15648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cap="small" dirty="0">
                  <a:latin typeface="Iskoola Pota" pitchFamily="34" charset="0"/>
                  <a:cs typeface="Iskoola Pota" pitchFamily="34" charset="0"/>
                </a:rPr>
                <a:t>Epistemic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2667399" y="6995214"/>
              <a:ext cx="195560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cap="small" dirty="0">
                  <a:latin typeface="Iskoola Pota" pitchFamily="34" charset="0"/>
                  <a:cs typeface="Iskoola Pota" pitchFamily="34" charset="0"/>
                </a:rPr>
                <a:t>Existential 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686549" y="7004177"/>
              <a:ext cx="185563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cap="small" dirty="0">
                  <a:latin typeface="Iskoola Pota" pitchFamily="34" charset="0"/>
                  <a:cs typeface="Iskoola Pota" pitchFamily="34" charset="0"/>
                </a:rPr>
                <a:t>Relational</a:t>
              </a:r>
            </a:p>
          </p:txBody>
        </p:sp>
      </p:grpSp>
      <p:cxnSp>
        <p:nvCxnSpPr>
          <p:cNvPr id="118" name="Straight Connector 245"/>
          <p:cNvCxnSpPr/>
          <p:nvPr/>
        </p:nvCxnSpPr>
        <p:spPr>
          <a:xfrm flipH="1">
            <a:off x="8387320" y="6271730"/>
            <a:ext cx="874336" cy="604680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 flipV="1">
            <a:off x="8735990" y="6491703"/>
            <a:ext cx="35371" cy="277746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1342294" y="8272907"/>
            <a:ext cx="307959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1325115" y="10121745"/>
            <a:ext cx="307959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4060504" y="9016721"/>
            <a:ext cx="22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Threat </a:t>
            </a:r>
          </a:p>
          <a:p>
            <a:r>
              <a:rPr lang="en-US" sz="2200" b="1" cap="small" dirty="0" smtClean="0">
                <a:latin typeface="Iskoola Pota" pitchFamily="34" charset="0"/>
                <a:cs typeface="Iskoola Pota" pitchFamily="34" charset="0"/>
              </a:rPr>
              <a:t>Mgmt</a:t>
            </a:r>
            <a:endParaRPr lang="en-US" sz="22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060504" y="7902897"/>
            <a:ext cx="18830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Mortality salience</a:t>
            </a:r>
          </a:p>
          <a:p>
            <a:endParaRPr lang="en-US" sz="2200" b="1" cap="small" dirty="0"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 flipH="1" flipV="1">
            <a:off x="5943900" y="7627040"/>
            <a:ext cx="5905" cy="3922667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5943900" y="11543402"/>
            <a:ext cx="307959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5958413" y="10121745"/>
            <a:ext cx="307959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6280858" y="9713257"/>
            <a:ext cx="25583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Need for Distinctiveness/Uniqueness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280551" y="11163676"/>
            <a:ext cx="27110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Connection with Like-minded Others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294468" y="9012108"/>
            <a:ext cx="19181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Temporal Pressure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287647" y="7889681"/>
            <a:ext cx="20849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Alcohol Intoxication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0615687" y="9023269"/>
            <a:ext cx="19181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cap="small" smtClean="0">
                <a:latin typeface="Iskoola Pota" pitchFamily="34" charset="0"/>
                <a:cs typeface="Iskoola Pota" pitchFamily="34" charset="0"/>
              </a:rPr>
              <a:t>Long-term </a:t>
            </a:r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memory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0588042" y="7882052"/>
            <a:ext cx="25945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cap="small" dirty="0">
                <a:latin typeface="Iskoola Pota" pitchFamily="34" charset="0"/>
                <a:cs typeface="Iskoola Pota" pitchFamily="34" charset="0"/>
              </a:rPr>
              <a:t>Comprehension-knowledge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362200" y="7290814"/>
            <a:ext cx="359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small" dirty="0">
                <a:latin typeface="Iskoola Pota" pitchFamily="34" charset="0"/>
                <a:cs typeface="Iskoola Pota" pitchFamily="34" charset="0"/>
              </a:rPr>
              <a:t>3</a:t>
            </a:r>
          </a:p>
        </p:txBody>
      </p:sp>
      <p:grpSp>
        <p:nvGrpSpPr>
          <p:cNvPr id="134" name="Group 133"/>
          <p:cNvGrpSpPr/>
          <p:nvPr/>
        </p:nvGrpSpPr>
        <p:grpSpPr>
          <a:xfrm rot="5400000">
            <a:off x="1998322" y="9484631"/>
            <a:ext cx="337570" cy="147935"/>
            <a:chOff x="3613148" y="1193850"/>
            <a:chExt cx="337570" cy="147935"/>
          </a:xfrm>
        </p:grpSpPr>
        <p:cxnSp>
          <p:nvCxnSpPr>
            <p:cNvPr id="135" name="Straight Connector 134"/>
            <p:cNvCxnSpPr/>
            <p:nvPr/>
          </p:nvCxnSpPr>
          <p:spPr>
            <a:xfrm>
              <a:off x="3613148" y="1265585"/>
              <a:ext cx="337570" cy="4465"/>
            </a:xfrm>
            <a:prstGeom prst="line">
              <a:avLst/>
            </a:prstGeom>
            <a:ln w="2857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V="1">
              <a:off x="3754641" y="1193850"/>
              <a:ext cx="45720" cy="147935"/>
            </a:xfrm>
            <a:prstGeom prst="line">
              <a:avLst/>
            </a:prstGeom>
            <a:ln w="2857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TextBox 136"/>
          <p:cNvSpPr txBox="1"/>
          <p:nvPr/>
        </p:nvSpPr>
        <p:spPr>
          <a:xfrm>
            <a:off x="4549591" y="7292688"/>
            <a:ext cx="359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small" dirty="0">
                <a:latin typeface="Iskoola Pota" pitchFamily="34" charset="0"/>
                <a:cs typeface="Iskoola Pota" pitchFamily="34" charset="0"/>
              </a:rPr>
              <a:t>4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8039281" y="12006839"/>
            <a:ext cx="359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small" dirty="0">
                <a:latin typeface="Iskoola Pota" pitchFamily="34" charset="0"/>
                <a:cs typeface="Iskoola Pota" pitchFamily="34" charset="0"/>
              </a:rPr>
              <a:t>6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8975644" y="7520526"/>
            <a:ext cx="359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small" dirty="0">
                <a:latin typeface="Iskoola Pota" pitchFamily="34" charset="0"/>
                <a:cs typeface="Iskoola Pota" pitchFamily="34" charset="0"/>
              </a:rPr>
              <a:t>7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0596054" y="7520526"/>
            <a:ext cx="481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small" dirty="0">
                <a:latin typeface="Iskoola Pota" pitchFamily="34" charset="0"/>
                <a:cs typeface="Iskoola Pota" pitchFamily="34" charset="0"/>
              </a:rPr>
              <a:t>8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364509" y="4453790"/>
            <a:ext cx="359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small" dirty="0">
                <a:latin typeface="Iskoola Pota" pitchFamily="34" charset="0"/>
                <a:cs typeface="Iskoola Pota" pitchFamily="34" charset="0"/>
              </a:rPr>
              <a:t>1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4153345" y="3810000"/>
            <a:ext cx="359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small" dirty="0">
                <a:latin typeface="Iskoola Pota" pitchFamily="34" charset="0"/>
                <a:cs typeface="Iskoola Pota" pitchFamily="34" charset="0"/>
              </a:rPr>
              <a:t>2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8251321" y="10596565"/>
            <a:ext cx="359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small" dirty="0">
                <a:latin typeface="Iskoola Pota" pitchFamily="34" charset="0"/>
                <a:cs typeface="Iskoola Pota" pitchFamily="34" charset="0"/>
              </a:rPr>
              <a:t>5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13868400" y="10210800"/>
            <a:ext cx="457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7. Eidelman, Crandall, Goodman, &amp; </a:t>
            </a:r>
            <a:r>
              <a:rPr lang="en-US" sz="2000" b="1" cap="small" dirty="0" err="1">
                <a:latin typeface="Iskoola Pota" pitchFamily="34" charset="0"/>
                <a:cs typeface="Iskoola Pota" pitchFamily="34" charset="0"/>
              </a:rPr>
              <a:t>Blanchar</a:t>
            </a:r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, 2012</a:t>
            </a:r>
          </a:p>
          <a:p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8. </a:t>
            </a:r>
            <a:r>
              <a:rPr lang="en-US" sz="2000" b="1" cap="small" dirty="0" err="1">
                <a:latin typeface="Iskoola Pota" pitchFamily="34" charset="0"/>
                <a:cs typeface="Iskoola Pota" pitchFamily="34" charset="0"/>
              </a:rPr>
              <a:t>Onraet</a:t>
            </a:r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, Van </a:t>
            </a:r>
            <a:r>
              <a:rPr lang="en-US" sz="2000" b="1" cap="small" dirty="0" err="1">
                <a:latin typeface="Iskoola Pota" pitchFamily="34" charset="0"/>
                <a:cs typeface="Iskoola Pota" pitchFamily="34" charset="0"/>
              </a:rPr>
              <a:t>Heil</a:t>
            </a:r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, </a:t>
            </a:r>
            <a:r>
              <a:rPr lang="en-US" sz="2000" b="1" cap="small" dirty="0" err="1">
                <a:latin typeface="Iskoola Pota" pitchFamily="34" charset="0"/>
                <a:cs typeface="Iskoola Pota" pitchFamily="34" charset="0"/>
              </a:rPr>
              <a:t>Dhont</a:t>
            </a:r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, </a:t>
            </a:r>
            <a:r>
              <a:rPr lang="en-US" sz="2000" b="1" cap="small" dirty="0" err="1">
                <a:latin typeface="Iskoola Pota" pitchFamily="34" charset="0"/>
                <a:cs typeface="Iskoola Pota" pitchFamily="34" charset="0"/>
              </a:rPr>
              <a:t>hodson</a:t>
            </a:r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, </a:t>
            </a:r>
            <a:r>
              <a:rPr lang="en-US" sz="2000" b="1" cap="small" dirty="0" err="1">
                <a:latin typeface="Iskoola Pota" pitchFamily="34" charset="0"/>
                <a:cs typeface="Iskoola Pota" pitchFamily="34" charset="0"/>
              </a:rPr>
              <a:t>schittekatte</a:t>
            </a:r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, &amp; De </a:t>
            </a:r>
            <a:r>
              <a:rPr lang="en-US" sz="2000" b="1" cap="small" dirty="0" err="1">
                <a:latin typeface="Iskoola Pota" pitchFamily="34" charset="0"/>
                <a:cs typeface="Iskoola Pota" pitchFamily="34" charset="0"/>
              </a:rPr>
              <a:t>Pauw</a:t>
            </a:r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, 2015</a:t>
            </a:r>
          </a:p>
          <a:p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9. Craig &amp; </a:t>
            </a:r>
            <a:r>
              <a:rPr lang="en-US" sz="2000" b="1" cap="small" dirty="0" err="1">
                <a:latin typeface="Iskoola Pota" pitchFamily="34" charset="0"/>
                <a:cs typeface="Iskoola Pota" pitchFamily="34" charset="0"/>
              </a:rPr>
              <a:t>Richeson</a:t>
            </a:r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, 2014</a:t>
            </a:r>
          </a:p>
          <a:p>
            <a:r>
              <a:rPr lang="en-US" sz="2000" b="1" cap="small" dirty="0">
                <a:latin typeface="Iskoola Pota" pitchFamily="34" charset="0"/>
                <a:cs typeface="Iskoola Pota" pitchFamily="34" charset="0"/>
              </a:rPr>
              <a:t>10. factors in this map are not ordered by conceptual importance and may have varying effect sizes when empirically assessed</a:t>
            </a:r>
            <a:r>
              <a:rPr lang="en-US" sz="2000" b="1" cap="small" dirty="0" smtClean="0">
                <a:latin typeface="Iskoola Pota" pitchFamily="34" charset="0"/>
                <a:cs typeface="Iskoola Pota" pitchFamily="34" charset="0"/>
              </a:rPr>
              <a:t>.</a:t>
            </a:r>
            <a:endParaRPr lang="en-US" sz="2000" b="1" cap="small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5544800" y="5791200"/>
            <a:ext cx="561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small" dirty="0">
                <a:latin typeface="Iskoola Pota" pitchFamily="34" charset="0"/>
                <a:cs typeface="Iskoola Pota" pitchFamily="34" charset="0"/>
              </a:rPr>
              <a:t>9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1999494" y="4439817"/>
            <a:ext cx="448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small" dirty="0">
                <a:latin typeface="Iskoola Pota" pitchFamily="34" charset="0"/>
                <a:cs typeface="Iskoola Pota" pitchFamily="34" charset="0"/>
              </a:rPr>
              <a:t>10</a:t>
            </a:r>
          </a:p>
        </p:txBody>
      </p:sp>
      <p:cxnSp>
        <p:nvCxnSpPr>
          <p:cNvPr id="147" name="Straight Connector 245"/>
          <p:cNvCxnSpPr/>
          <p:nvPr/>
        </p:nvCxnSpPr>
        <p:spPr>
          <a:xfrm flipH="1">
            <a:off x="5558314" y="4572000"/>
            <a:ext cx="1452086" cy="1104982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245"/>
          <p:cNvCxnSpPr>
            <a:stCxn id="82" idx="2"/>
            <a:endCxn id="98" idx="0"/>
          </p:cNvCxnSpPr>
          <p:nvPr/>
        </p:nvCxnSpPr>
        <p:spPr>
          <a:xfrm flipH="1">
            <a:off x="9240409" y="5220462"/>
            <a:ext cx="241073" cy="462033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9" name="Group 148"/>
          <p:cNvGrpSpPr/>
          <p:nvPr/>
        </p:nvGrpSpPr>
        <p:grpSpPr>
          <a:xfrm rot="5400000">
            <a:off x="6949360" y="10916071"/>
            <a:ext cx="337570" cy="147935"/>
            <a:chOff x="3613148" y="1193850"/>
            <a:chExt cx="337570" cy="147935"/>
          </a:xfrm>
        </p:grpSpPr>
        <p:cxnSp>
          <p:nvCxnSpPr>
            <p:cNvPr id="150" name="Straight Connector 149"/>
            <p:cNvCxnSpPr/>
            <p:nvPr/>
          </p:nvCxnSpPr>
          <p:spPr>
            <a:xfrm>
              <a:off x="3613148" y="1265585"/>
              <a:ext cx="337570" cy="4465"/>
            </a:xfrm>
            <a:prstGeom prst="line">
              <a:avLst/>
            </a:prstGeom>
            <a:ln w="2857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V="1">
              <a:off x="3754641" y="1193850"/>
              <a:ext cx="45720" cy="147935"/>
            </a:xfrm>
            <a:prstGeom prst="line">
              <a:avLst/>
            </a:prstGeom>
            <a:ln w="2857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2" name="Straight Connector 60"/>
          <p:cNvCxnSpPr>
            <a:stCxn id="113" idx="1"/>
          </p:cNvCxnSpPr>
          <p:nvPr/>
        </p:nvCxnSpPr>
        <p:spPr>
          <a:xfrm flipH="1">
            <a:off x="4044973" y="3415844"/>
            <a:ext cx="565572" cy="31451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245"/>
          <p:cNvCxnSpPr/>
          <p:nvPr/>
        </p:nvCxnSpPr>
        <p:spPr>
          <a:xfrm>
            <a:off x="11887200" y="4648200"/>
            <a:ext cx="1265182" cy="843012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245"/>
          <p:cNvCxnSpPr/>
          <p:nvPr/>
        </p:nvCxnSpPr>
        <p:spPr>
          <a:xfrm>
            <a:off x="9261656" y="6277563"/>
            <a:ext cx="874336" cy="604680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5" name="Group 154"/>
          <p:cNvGrpSpPr/>
          <p:nvPr/>
        </p:nvGrpSpPr>
        <p:grpSpPr>
          <a:xfrm>
            <a:off x="7975646" y="7627040"/>
            <a:ext cx="331405" cy="1774402"/>
            <a:chOff x="7599944" y="7583533"/>
            <a:chExt cx="331405" cy="1774402"/>
          </a:xfrm>
        </p:grpSpPr>
        <p:cxnSp>
          <p:nvCxnSpPr>
            <p:cNvPr id="156" name="Straight Connector 155"/>
            <p:cNvCxnSpPr/>
            <p:nvPr/>
          </p:nvCxnSpPr>
          <p:spPr>
            <a:xfrm flipH="1" flipV="1">
              <a:off x="7599944" y="7583533"/>
              <a:ext cx="23268" cy="1774402"/>
            </a:xfrm>
            <a:prstGeom prst="line">
              <a:avLst/>
            </a:prstGeom>
            <a:ln w="285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7623390" y="8229400"/>
              <a:ext cx="307959" cy="0"/>
            </a:xfrm>
            <a:prstGeom prst="line">
              <a:avLst/>
            </a:prstGeom>
            <a:ln w="285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7611578" y="9357935"/>
              <a:ext cx="307959" cy="0"/>
            </a:xfrm>
            <a:prstGeom prst="line">
              <a:avLst/>
            </a:prstGeom>
            <a:ln w="285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10212569" y="7620516"/>
            <a:ext cx="331405" cy="1774402"/>
            <a:chOff x="7599944" y="7583533"/>
            <a:chExt cx="331405" cy="1774402"/>
          </a:xfrm>
        </p:grpSpPr>
        <p:cxnSp>
          <p:nvCxnSpPr>
            <p:cNvPr id="160" name="Straight Connector 159"/>
            <p:cNvCxnSpPr/>
            <p:nvPr/>
          </p:nvCxnSpPr>
          <p:spPr>
            <a:xfrm flipH="1" flipV="1">
              <a:off x="7599944" y="7583533"/>
              <a:ext cx="23268" cy="1774402"/>
            </a:xfrm>
            <a:prstGeom prst="line">
              <a:avLst/>
            </a:prstGeom>
            <a:ln w="285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7623390" y="8229400"/>
              <a:ext cx="307959" cy="0"/>
            </a:xfrm>
            <a:prstGeom prst="line">
              <a:avLst/>
            </a:prstGeom>
            <a:ln w="285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7611578" y="9357935"/>
              <a:ext cx="307959" cy="0"/>
            </a:xfrm>
            <a:prstGeom prst="line">
              <a:avLst/>
            </a:prstGeom>
            <a:ln w="285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Group 162"/>
          <p:cNvGrpSpPr/>
          <p:nvPr/>
        </p:nvGrpSpPr>
        <p:grpSpPr>
          <a:xfrm>
            <a:off x="3735558" y="7638493"/>
            <a:ext cx="331405" cy="1774402"/>
            <a:chOff x="7599944" y="7583533"/>
            <a:chExt cx="331405" cy="1774402"/>
          </a:xfrm>
        </p:grpSpPr>
        <p:cxnSp>
          <p:nvCxnSpPr>
            <p:cNvPr id="164" name="Straight Connector 163"/>
            <p:cNvCxnSpPr/>
            <p:nvPr/>
          </p:nvCxnSpPr>
          <p:spPr>
            <a:xfrm flipH="1" flipV="1">
              <a:off x="7599944" y="7583533"/>
              <a:ext cx="23268" cy="1774402"/>
            </a:xfrm>
            <a:prstGeom prst="line">
              <a:avLst/>
            </a:prstGeom>
            <a:ln w="285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7623390" y="8229400"/>
              <a:ext cx="307959" cy="0"/>
            </a:xfrm>
            <a:prstGeom prst="line">
              <a:avLst/>
            </a:prstGeom>
            <a:ln w="285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7611578" y="9357935"/>
              <a:ext cx="307959" cy="0"/>
            </a:xfrm>
            <a:prstGeom prst="line">
              <a:avLst/>
            </a:prstGeom>
            <a:ln w="285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3524</TotalTime>
  <Words>567</Words>
  <Application>Microsoft Office PowerPoint</Application>
  <PresentationFormat>Custom</PresentationFormat>
  <Paragraphs>276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KGray</dc:creator>
  <cp:lastModifiedBy>Kurt Gray</cp:lastModifiedBy>
  <cp:revision>155</cp:revision>
  <dcterms:created xsi:type="dcterms:W3CDTF">2016-07-06T13:25:40Z</dcterms:created>
  <dcterms:modified xsi:type="dcterms:W3CDTF">2017-01-24T15:38:16Z</dcterms:modified>
</cp:coreProperties>
</file>